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45" r:id="rId2"/>
    <p:sldId id="327" r:id="rId3"/>
    <p:sldId id="325" r:id="rId4"/>
    <p:sldId id="346" r:id="rId5"/>
    <p:sldId id="336" r:id="rId6"/>
    <p:sldId id="348" r:id="rId7"/>
    <p:sldId id="338" r:id="rId8"/>
    <p:sldId id="356" r:id="rId9"/>
    <p:sldId id="388" r:id="rId10"/>
    <p:sldId id="350" r:id="rId11"/>
    <p:sldId id="371" r:id="rId12"/>
    <p:sldId id="398" r:id="rId13"/>
    <p:sldId id="373" r:id="rId14"/>
    <p:sldId id="366" r:id="rId15"/>
    <p:sldId id="374" r:id="rId16"/>
    <p:sldId id="368" r:id="rId17"/>
    <p:sldId id="375" r:id="rId18"/>
    <p:sldId id="400" r:id="rId19"/>
    <p:sldId id="379" r:id="rId20"/>
    <p:sldId id="394" r:id="rId21"/>
    <p:sldId id="396" r:id="rId22"/>
    <p:sldId id="369" r:id="rId23"/>
    <p:sldId id="386" r:id="rId24"/>
    <p:sldId id="387" r:id="rId25"/>
    <p:sldId id="367" r:id="rId26"/>
    <p:sldId id="399" r:id="rId27"/>
    <p:sldId id="391" r:id="rId28"/>
    <p:sldId id="349" r:id="rId29"/>
    <p:sldId id="337" r:id="rId30"/>
    <p:sldId id="267" r:id="rId31"/>
    <p:sldId id="340" r:id="rId32"/>
    <p:sldId id="351" r:id="rId33"/>
    <p:sldId id="358" r:id="rId34"/>
    <p:sldId id="359" r:id="rId35"/>
    <p:sldId id="361" r:id="rId36"/>
    <p:sldId id="362" r:id="rId37"/>
    <p:sldId id="363" r:id="rId38"/>
    <p:sldId id="364" r:id="rId39"/>
    <p:sldId id="365" r:id="rId40"/>
    <p:sldId id="352" r:id="rId41"/>
    <p:sldId id="390" r:id="rId42"/>
    <p:sldId id="290" r:id="rId43"/>
    <p:sldId id="342" r:id="rId4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642" userDrawn="1">
          <p15:clr>
            <a:srgbClr val="A4A3A4"/>
          </p15:clr>
        </p15:guide>
        <p15:guide id="3" orient="horz" pos="1049" userDrawn="1">
          <p15:clr>
            <a:srgbClr val="A4A3A4"/>
          </p15:clr>
        </p15:guide>
        <p15:guide id="4" pos="7673" userDrawn="1">
          <p15:clr>
            <a:srgbClr val="A4A3A4"/>
          </p15:clr>
        </p15:guide>
        <p15:guide id="5" userDrawn="1">
          <p15:clr>
            <a:srgbClr val="A4A3A4"/>
          </p15:clr>
        </p15:guide>
        <p15:guide id="6" orient="horz" pos="278" userDrawn="1">
          <p15:clr>
            <a:srgbClr val="A4A3A4"/>
          </p15:clr>
        </p15:guide>
        <p15:guide id="7" pos="6902" userDrawn="1">
          <p15:clr>
            <a:srgbClr val="A4A3A4"/>
          </p15:clr>
        </p15:guide>
        <p15:guide id="8" orient="horz" pos="2228" userDrawn="1">
          <p15:clr>
            <a:srgbClr val="A4A3A4"/>
          </p15:clr>
        </p15:guide>
        <p15:guide id="9" pos="2933" userDrawn="1">
          <p15:clr>
            <a:srgbClr val="A4A3A4"/>
          </p15:clr>
        </p15:guide>
        <p15:guide id="10" pos="3033" userDrawn="1">
          <p15:clr>
            <a:srgbClr val="A4A3A4"/>
          </p15:clr>
        </p15:guide>
        <p15:guide id="11" pos="4362" userDrawn="1">
          <p15:clr>
            <a:srgbClr val="A4A3A4"/>
          </p15:clr>
        </p15:guide>
        <p15:guide id="12" pos="456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365 Pro Plu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495"/>
    <a:srgbClr val="164D7D"/>
    <a:srgbClr val="023F73"/>
    <a:srgbClr val="262626"/>
    <a:srgbClr val="3F3F3F"/>
    <a:srgbClr val="08254D"/>
    <a:srgbClr val="196633"/>
    <a:srgbClr val="FFFFFF"/>
    <a:srgbClr val="0A4476"/>
    <a:srgbClr val="571F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72" autoAdjust="0"/>
    <p:restoredTop sz="94353" autoAdjust="0"/>
  </p:normalViewPr>
  <p:slideViewPr>
    <p:cSldViewPr snapToGrid="0" showGuides="1">
      <p:cViewPr varScale="1">
        <p:scale>
          <a:sx n="113" d="100"/>
          <a:sy n="113" d="100"/>
        </p:scale>
        <p:origin x="210" y="66"/>
      </p:cViewPr>
      <p:guideLst>
        <p:guide orient="horz" pos="2001"/>
        <p:guide pos="642"/>
        <p:guide orient="horz" pos="1049"/>
        <p:guide pos="7673"/>
        <p:guide/>
        <p:guide orient="horz" pos="278"/>
        <p:guide pos="6902"/>
        <p:guide orient="horz" pos="2228"/>
        <p:guide pos="2933"/>
        <p:guide pos="3033"/>
        <p:guide pos="4362"/>
        <p:guide pos="4566"/>
      </p:guideLst>
    </p:cSldViewPr>
  </p:slideViewPr>
  <p:notesTextViewPr>
    <p:cViewPr>
      <p:scale>
        <a:sx n="1" d="1"/>
        <a:sy n="1" d="1"/>
      </p:scale>
      <p:origin x="0" y="0"/>
    </p:cViewPr>
  </p:notesTextViewPr>
  <p:notesViewPr>
    <p:cSldViewPr snapToGrid="0" showGuides="1">
      <p:cViewPr varScale="1">
        <p:scale>
          <a:sx n="78" d="100"/>
          <a:sy n="78" d="100"/>
        </p:scale>
        <p:origin x="396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a:t>DEPTHS, TIME VS WELLS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[1]charts!$Q$12</c:f>
              <c:strCache>
                <c:ptCount val="1"/>
                <c:pt idx="0">
                  <c:v>TOTAL DEPTH (m)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[1]charts!$R$11:$W$11</c:f>
              <c:strCache>
                <c:ptCount val="6"/>
                <c:pt idx="0">
                  <c:v>VENUS B-1</c:v>
                </c:pt>
                <c:pt idx="1">
                  <c:v>MERCURY - 1</c:v>
                </c:pt>
                <c:pt idx="2">
                  <c:v>MERCURY - 2</c:v>
                </c:pt>
                <c:pt idx="3">
                  <c:v>JUPITER - 1</c:v>
                </c:pt>
                <c:pt idx="4">
                  <c:v>DJEMBE</c:v>
                </c:pt>
                <c:pt idx="5">
                  <c:v>SAVANNAH</c:v>
                </c:pt>
              </c:strCache>
            </c:strRef>
          </c:cat>
          <c:val>
            <c:numRef>
              <c:f>[1]charts!$R$12:$W$12</c:f>
              <c:numCache>
                <c:formatCode>General</c:formatCode>
                <c:ptCount val="6"/>
                <c:pt idx="0">
                  <c:v>5633</c:v>
                </c:pt>
                <c:pt idx="1">
                  <c:v>4861</c:v>
                </c:pt>
                <c:pt idx="2">
                  <c:v>5114</c:v>
                </c:pt>
                <c:pt idx="3">
                  <c:v>6400</c:v>
                </c:pt>
                <c:pt idx="4">
                  <c:v>4427</c:v>
                </c:pt>
                <c:pt idx="5">
                  <c:v>4719</c:v>
                </c:pt>
              </c:numCache>
            </c:numRef>
          </c:val>
          <c:extLst>
            <c:ext xmlns:c16="http://schemas.microsoft.com/office/drawing/2014/chart" uri="{C3380CC4-5D6E-409C-BE32-E72D297353CC}">
              <c16:uniqueId val="{00000000-5C51-4028-8376-1C3ADE32BE34}"/>
            </c:ext>
          </c:extLst>
        </c:ser>
        <c:ser>
          <c:idx val="1"/>
          <c:order val="1"/>
          <c:tx>
            <c:strRef>
              <c:f>[1]charts!$Q$13</c:f>
              <c:strCache>
                <c:ptCount val="1"/>
                <c:pt idx="0">
                  <c:v>WATER DEPTH (m)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[1]charts!$R$11:$W$11</c:f>
              <c:strCache>
                <c:ptCount val="6"/>
                <c:pt idx="0">
                  <c:v>VENUS B-1</c:v>
                </c:pt>
                <c:pt idx="1">
                  <c:v>MERCURY - 1</c:v>
                </c:pt>
                <c:pt idx="2">
                  <c:v>MERCURY - 2</c:v>
                </c:pt>
                <c:pt idx="3">
                  <c:v>JUPITER - 1</c:v>
                </c:pt>
                <c:pt idx="4">
                  <c:v>DJEMBE</c:v>
                </c:pt>
                <c:pt idx="5">
                  <c:v>SAVANNAH</c:v>
                </c:pt>
              </c:strCache>
            </c:strRef>
          </c:cat>
          <c:val>
            <c:numRef>
              <c:f>[1]charts!$R$13:$W$13</c:f>
              <c:numCache>
                <c:formatCode>General</c:formatCode>
                <c:ptCount val="6"/>
                <c:pt idx="0">
                  <c:v>1778</c:v>
                </c:pt>
                <c:pt idx="1">
                  <c:v>1559</c:v>
                </c:pt>
                <c:pt idx="2">
                  <c:v>1817</c:v>
                </c:pt>
                <c:pt idx="3">
                  <c:v>2199</c:v>
                </c:pt>
                <c:pt idx="4">
                  <c:v>2408</c:v>
                </c:pt>
                <c:pt idx="5">
                  <c:v>2150</c:v>
                </c:pt>
              </c:numCache>
            </c:numRef>
          </c:val>
          <c:extLst>
            <c:ext xmlns:c16="http://schemas.microsoft.com/office/drawing/2014/chart" uri="{C3380CC4-5D6E-409C-BE32-E72D297353CC}">
              <c16:uniqueId val="{00000001-5C51-4028-8376-1C3ADE32BE34}"/>
            </c:ext>
          </c:extLst>
        </c:ser>
        <c:ser>
          <c:idx val="2"/>
          <c:order val="2"/>
          <c:tx>
            <c:strRef>
              <c:f>[1]charts!$Q$14</c:f>
              <c:strCache>
                <c:ptCount val="1"/>
                <c:pt idx="0">
                  <c:v>X</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[1]charts!$R$11:$W$11</c:f>
              <c:strCache>
                <c:ptCount val="6"/>
                <c:pt idx="0">
                  <c:v>VENUS B-1</c:v>
                </c:pt>
                <c:pt idx="1">
                  <c:v>MERCURY - 1</c:v>
                </c:pt>
                <c:pt idx="2">
                  <c:v>MERCURY - 2</c:v>
                </c:pt>
                <c:pt idx="3">
                  <c:v>JUPITER - 1</c:v>
                </c:pt>
                <c:pt idx="4">
                  <c:v>DJEMBE</c:v>
                </c:pt>
                <c:pt idx="5">
                  <c:v>SAVANNAH</c:v>
                </c:pt>
              </c:strCache>
            </c:strRef>
          </c:cat>
          <c:val>
            <c:numRef>
              <c:f>[1]charts!$R$14:$W$14</c:f>
              <c:numCache>
                <c:formatCode>General</c:formatCode>
                <c:ptCount val="6"/>
              </c:numCache>
            </c:numRef>
          </c:val>
          <c:extLst>
            <c:ext xmlns:c16="http://schemas.microsoft.com/office/drawing/2014/chart" uri="{C3380CC4-5D6E-409C-BE32-E72D297353CC}">
              <c16:uniqueId val="{00000002-5C51-4028-8376-1C3ADE32BE34}"/>
            </c:ext>
          </c:extLst>
        </c:ser>
        <c:ser>
          <c:idx val="3"/>
          <c:order val="3"/>
          <c:tx>
            <c:strRef>
              <c:f>[1]charts!$Q$15</c:f>
              <c:strCache>
                <c:ptCount val="1"/>
                <c:pt idx="0">
                  <c:v>Y</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[1]charts!$R$11:$W$11</c:f>
              <c:strCache>
                <c:ptCount val="6"/>
                <c:pt idx="0">
                  <c:v>VENUS B-1</c:v>
                </c:pt>
                <c:pt idx="1">
                  <c:v>MERCURY - 1</c:v>
                </c:pt>
                <c:pt idx="2">
                  <c:v>MERCURY - 2</c:v>
                </c:pt>
                <c:pt idx="3">
                  <c:v>JUPITER - 1</c:v>
                </c:pt>
                <c:pt idx="4">
                  <c:v>DJEMBE</c:v>
                </c:pt>
                <c:pt idx="5">
                  <c:v>SAVANNAH</c:v>
                </c:pt>
              </c:strCache>
            </c:strRef>
          </c:cat>
          <c:val>
            <c:numRef>
              <c:f>[1]charts!$R$15:$W$15</c:f>
              <c:numCache>
                <c:formatCode>General</c:formatCode>
                <c:ptCount val="6"/>
              </c:numCache>
            </c:numRef>
          </c:val>
          <c:extLst>
            <c:ext xmlns:c16="http://schemas.microsoft.com/office/drawing/2014/chart" uri="{C3380CC4-5D6E-409C-BE32-E72D297353CC}">
              <c16:uniqueId val="{00000003-5C51-4028-8376-1C3ADE32BE34}"/>
            </c:ext>
          </c:extLst>
        </c:ser>
        <c:dLbls>
          <c:showLegendKey val="0"/>
          <c:showVal val="0"/>
          <c:showCatName val="0"/>
          <c:showSerName val="0"/>
          <c:showPercent val="0"/>
          <c:showBubbleSize val="0"/>
        </c:dLbls>
        <c:gapWidth val="160"/>
        <c:overlap val="-39"/>
        <c:axId val="1643026095"/>
        <c:axId val="1637238463"/>
      </c:barChart>
      <c:barChart>
        <c:barDir val="col"/>
        <c:grouping val="clustered"/>
        <c:varyColors val="0"/>
        <c:ser>
          <c:idx val="4"/>
          <c:order val="4"/>
          <c:tx>
            <c:strRef>
              <c:f>[1]charts!$Q$16</c:f>
              <c:strCache>
                <c:ptCount val="1"/>
                <c:pt idx="0">
                  <c:v>TIME (days)</c:v>
                </c:pt>
              </c:strCache>
            </c:strRef>
          </c:tx>
          <c:spPr>
            <a:solidFill>
              <a:schemeClr val="accent6"/>
            </a:solidFill>
            <a:ln>
              <a:noFill/>
            </a:ln>
            <a:effectLst>
              <a:outerShdw blurRad="57150" dist="19050" dir="5400000" algn="ctr" rotWithShape="0">
                <a:srgbClr val="000000">
                  <a:alpha val="63000"/>
                </a:srgbClr>
              </a:outerShdw>
            </a:effectLst>
          </c:spPr>
          <c:invertIfNegative val="0"/>
          <c:cat>
            <c:strRef>
              <c:f>[1]charts!$R$11:$W$11</c:f>
              <c:strCache>
                <c:ptCount val="6"/>
                <c:pt idx="0">
                  <c:v>VENUS B-1</c:v>
                </c:pt>
                <c:pt idx="1">
                  <c:v>MERCURY - 1</c:v>
                </c:pt>
                <c:pt idx="2">
                  <c:v>MERCURY - 2</c:v>
                </c:pt>
                <c:pt idx="3">
                  <c:v>JUPITER - 1</c:v>
                </c:pt>
                <c:pt idx="4">
                  <c:v>DJEMBE</c:v>
                </c:pt>
                <c:pt idx="5">
                  <c:v>SAVANNAH</c:v>
                </c:pt>
              </c:strCache>
            </c:strRef>
          </c:cat>
          <c:val>
            <c:numRef>
              <c:f>[1]charts!$R$16:$W$16</c:f>
              <c:numCache>
                <c:formatCode>General</c:formatCode>
                <c:ptCount val="6"/>
                <c:pt idx="0">
                  <c:v>43</c:v>
                </c:pt>
                <c:pt idx="1">
                  <c:v>53</c:v>
                </c:pt>
                <c:pt idx="2">
                  <c:v>60</c:v>
                </c:pt>
                <c:pt idx="3">
                  <c:v>98</c:v>
                </c:pt>
                <c:pt idx="4">
                  <c:v>17</c:v>
                </c:pt>
                <c:pt idx="5">
                  <c:v>55</c:v>
                </c:pt>
              </c:numCache>
            </c:numRef>
          </c:val>
          <c:extLst>
            <c:ext xmlns:c16="http://schemas.microsoft.com/office/drawing/2014/chart" uri="{C3380CC4-5D6E-409C-BE32-E72D297353CC}">
              <c16:uniqueId val="{00000004-5C51-4028-8376-1C3ADE32BE34}"/>
            </c:ext>
          </c:extLst>
        </c:ser>
        <c:dLbls>
          <c:showLegendKey val="0"/>
          <c:showVal val="0"/>
          <c:showCatName val="0"/>
          <c:showSerName val="0"/>
          <c:showPercent val="0"/>
          <c:showBubbleSize val="0"/>
        </c:dLbls>
        <c:gapWidth val="500"/>
        <c:overlap val="-100"/>
        <c:axId val="476478752"/>
        <c:axId val="476179584"/>
      </c:barChart>
      <c:catAx>
        <c:axId val="164302609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37238463"/>
        <c:crosses val="autoZero"/>
        <c:auto val="1"/>
        <c:lblAlgn val="ctr"/>
        <c:lblOffset val="100"/>
        <c:noMultiLvlLbl val="0"/>
      </c:catAx>
      <c:valAx>
        <c:axId val="163723846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ln>
                      <a:noFill/>
                    </a:ln>
                    <a:solidFill>
                      <a:schemeClr val="lt1">
                        <a:lumMod val="85000"/>
                      </a:schemeClr>
                    </a:solidFill>
                    <a:latin typeface="+mn-lt"/>
                    <a:ea typeface="+mn-ea"/>
                    <a:cs typeface="+mn-cs"/>
                  </a:defRPr>
                </a:pPr>
                <a:r>
                  <a:rPr lang="en-GB">
                    <a:ln>
                      <a:noFill/>
                    </a:ln>
                  </a:rPr>
                  <a:t>DEPTHS (m)</a:t>
                </a:r>
              </a:p>
            </c:rich>
          </c:tx>
          <c:overlay val="0"/>
          <c:spPr>
            <a:noFill/>
            <a:ln>
              <a:noFill/>
            </a:ln>
            <a:effectLst/>
          </c:spPr>
          <c:txPr>
            <a:bodyPr rot="-5400000" spcFirstLastPara="1" vertOverflow="ellipsis" vert="horz" wrap="square" anchor="ctr" anchorCtr="1"/>
            <a:lstStyle/>
            <a:p>
              <a:pPr>
                <a:defRPr sz="900" b="1" i="0" u="none" strike="noStrike" kern="1200" cap="all" baseline="0">
                  <a:ln>
                    <a:noFill/>
                  </a:ln>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solidFill>
                    <a:schemeClr val="bg1"/>
                  </a:solidFill>
                </a:ln>
                <a:solidFill>
                  <a:schemeClr val="lt1">
                    <a:lumMod val="85000"/>
                  </a:schemeClr>
                </a:solidFill>
                <a:latin typeface="+mn-lt"/>
                <a:ea typeface="+mn-ea"/>
                <a:cs typeface="+mn-cs"/>
              </a:defRPr>
            </a:pPr>
            <a:endParaRPr lang="en-US"/>
          </a:p>
        </c:txPr>
        <c:crossAx val="1643026095"/>
        <c:crosses val="autoZero"/>
        <c:crossBetween val="between"/>
      </c:valAx>
      <c:valAx>
        <c:axId val="476179584"/>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GB"/>
                  <a:t>TIME (days)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900" b="0" i="0" u="none" strike="noStrike" kern="1200" baseline="0">
                <a:ln>
                  <a:solidFill>
                    <a:schemeClr val="bg1"/>
                  </a:solidFill>
                </a:ln>
                <a:solidFill>
                  <a:schemeClr val="lt1">
                    <a:lumMod val="85000"/>
                  </a:schemeClr>
                </a:solidFill>
                <a:latin typeface="+mn-lt"/>
                <a:ea typeface="+mn-ea"/>
                <a:cs typeface="+mn-cs"/>
              </a:defRPr>
            </a:pPr>
            <a:endParaRPr lang="en-US"/>
          </a:p>
        </c:txPr>
        <c:crossAx val="476478752"/>
        <c:crosses val="max"/>
        <c:crossBetween val="between"/>
      </c:valAx>
      <c:catAx>
        <c:axId val="476478752"/>
        <c:scaling>
          <c:orientation val="minMax"/>
        </c:scaling>
        <c:delete val="1"/>
        <c:axPos val="b"/>
        <c:numFmt formatCode="General" sourceLinked="1"/>
        <c:majorTickMark val="none"/>
        <c:minorTickMark val="none"/>
        <c:tickLblPos val="nextTo"/>
        <c:crossAx val="476179584"/>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90BE74-0A31-42B0-AB7D-F90026762B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D"/>
          </a:p>
        </p:txBody>
      </p:sp>
      <p:sp>
        <p:nvSpPr>
          <p:cNvPr id="3" name="Date Placeholder 2">
            <a:extLst>
              <a:ext uri="{FF2B5EF4-FFF2-40B4-BE49-F238E27FC236}">
                <a16:creationId xmlns:a16="http://schemas.microsoft.com/office/drawing/2014/main" id="{0C9D8B8A-6F2D-4DD0-9E71-F3655F6E52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3957374-6F5A-44F2-A65D-7E72B7DCE57F}" type="datetimeFigureOut">
              <a:rPr lang="en-ID"/>
              <a:pPr>
                <a:defRPr/>
              </a:pPr>
              <a:t>14/05/2022</a:t>
            </a:fld>
            <a:endParaRPr lang="en-ID"/>
          </a:p>
        </p:txBody>
      </p:sp>
      <p:sp>
        <p:nvSpPr>
          <p:cNvPr id="4" name="Footer Placeholder 3">
            <a:extLst>
              <a:ext uri="{FF2B5EF4-FFF2-40B4-BE49-F238E27FC236}">
                <a16:creationId xmlns:a16="http://schemas.microsoft.com/office/drawing/2014/main" id="{A9EF4EC9-5491-4796-90A1-DE59956EC2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D"/>
          </a:p>
        </p:txBody>
      </p:sp>
      <p:sp>
        <p:nvSpPr>
          <p:cNvPr id="5" name="Slide Number Placeholder 4">
            <a:extLst>
              <a:ext uri="{FF2B5EF4-FFF2-40B4-BE49-F238E27FC236}">
                <a16:creationId xmlns:a16="http://schemas.microsoft.com/office/drawing/2014/main" id="{5403391B-7C68-4C43-82E4-479651CBBC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004D0844-A2AF-41B7-9688-04BED7A4E69A}" type="slidenum">
              <a:rPr lang="en-ID"/>
              <a:pPr>
                <a:defRPr/>
              </a:pPr>
              <a:t>‹#›</a:t>
            </a:fld>
            <a:endParaRPr lang="en-ID"/>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2CE4E6-E4DC-40B3-BC2E-5595191D63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D"/>
          </a:p>
        </p:txBody>
      </p:sp>
      <p:sp>
        <p:nvSpPr>
          <p:cNvPr id="3" name="Date Placeholder 2">
            <a:extLst>
              <a:ext uri="{FF2B5EF4-FFF2-40B4-BE49-F238E27FC236}">
                <a16:creationId xmlns:a16="http://schemas.microsoft.com/office/drawing/2014/main" id="{E6008C25-8AD7-4CDE-9D4B-B1BFD91544F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9751C867-166A-406D-BB11-3070821FC652}" type="datetimeFigureOut">
              <a:rPr lang="en-ID"/>
              <a:pPr>
                <a:defRPr/>
              </a:pPr>
              <a:t>14/05/2022</a:t>
            </a:fld>
            <a:endParaRPr lang="en-ID"/>
          </a:p>
        </p:txBody>
      </p:sp>
      <p:sp>
        <p:nvSpPr>
          <p:cNvPr id="4" name="Slide Image Placeholder 3">
            <a:extLst>
              <a:ext uri="{FF2B5EF4-FFF2-40B4-BE49-F238E27FC236}">
                <a16:creationId xmlns:a16="http://schemas.microsoft.com/office/drawing/2014/main" id="{426BBE2E-ED25-46AD-8E01-8DDADF0301E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D" noProof="0"/>
          </a:p>
        </p:txBody>
      </p:sp>
      <p:sp>
        <p:nvSpPr>
          <p:cNvPr id="5" name="Notes Placeholder 4">
            <a:extLst>
              <a:ext uri="{FF2B5EF4-FFF2-40B4-BE49-F238E27FC236}">
                <a16:creationId xmlns:a16="http://schemas.microsoft.com/office/drawing/2014/main" id="{7E41B618-03FD-4AEA-9218-ACD9D07782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D" noProof="0"/>
          </a:p>
        </p:txBody>
      </p:sp>
      <p:sp>
        <p:nvSpPr>
          <p:cNvPr id="6" name="Footer Placeholder 5">
            <a:extLst>
              <a:ext uri="{FF2B5EF4-FFF2-40B4-BE49-F238E27FC236}">
                <a16:creationId xmlns:a16="http://schemas.microsoft.com/office/drawing/2014/main" id="{A2DF0590-67F6-45AD-8FF6-1393FC6792D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D"/>
          </a:p>
        </p:txBody>
      </p:sp>
      <p:sp>
        <p:nvSpPr>
          <p:cNvPr id="7" name="Slide Number Placeholder 6">
            <a:extLst>
              <a:ext uri="{FF2B5EF4-FFF2-40B4-BE49-F238E27FC236}">
                <a16:creationId xmlns:a16="http://schemas.microsoft.com/office/drawing/2014/main" id="{1E09115B-E1A8-46EE-B38E-92BD994106E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AA08C-03F7-4857-BA8C-F4FA6F3775A6}" type="slidenum">
              <a:rPr lang="en-ID"/>
              <a:pPr>
                <a:defRPr/>
              </a:pPr>
              <a:t>‹#›</a:t>
            </a:fld>
            <a:endParaRPr lang="en-ID"/>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5_Title Slide">
    <p:bg>
      <p:bgPr>
        <a:solidFill>
          <a:srgbClr val="023F73"/>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80EAC3-849E-4BAA-90C0-0B78AB7ED9B4}"/>
              </a:ext>
            </a:extLst>
          </p:cNvPr>
          <p:cNvSpPr/>
          <p:nvPr userDrawn="1"/>
        </p:nvSpPr>
        <p:spPr>
          <a:xfrm>
            <a:off x="139700" y="4876800"/>
            <a:ext cx="5703888" cy="1981200"/>
          </a:xfrm>
          <a:custGeom>
            <a:avLst/>
            <a:gdLst>
              <a:gd name="connsiteX0" fmla="*/ 2852253 w 5704506"/>
              <a:gd name="connsiteY0" fmla="*/ 0 h 1981199"/>
              <a:gd name="connsiteX1" fmla="*/ 5660725 w 5704506"/>
              <a:gd name="connsiteY1" fmla="*/ 1861581 h 1981199"/>
              <a:gd name="connsiteX2" fmla="*/ 5704506 w 5704506"/>
              <a:gd name="connsiteY2" fmla="*/ 1981199 h 1981199"/>
              <a:gd name="connsiteX3" fmla="*/ 3939729 w 5704506"/>
              <a:gd name="connsiteY3" fmla="*/ 1981199 h 1981199"/>
              <a:gd name="connsiteX4" fmla="*/ 3929885 w 5704506"/>
              <a:gd name="connsiteY4" fmla="*/ 1970369 h 1981199"/>
              <a:gd name="connsiteX5" fmla="*/ 2852254 w 5704506"/>
              <a:gd name="connsiteY5" fmla="*/ 1523999 h 1981199"/>
              <a:gd name="connsiteX6" fmla="*/ 1774624 w 5704506"/>
              <a:gd name="connsiteY6" fmla="*/ 1970369 h 1981199"/>
              <a:gd name="connsiteX7" fmla="*/ 1764780 w 5704506"/>
              <a:gd name="connsiteY7" fmla="*/ 1981199 h 1981199"/>
              <a:gd name="connsiteX8" fmla="*/ 0 w 5704506"/>
              <a:gd name="connsiteY8" fmla="*/ 1981199 h 1981199"/>
              <a:gd name="connsiteX9" fmla="*/ 43781 w 5704506"/>
              <a:gd name="connsiteY9" fmla="*/ 1861581 h 1981199"/>
              <a:gd name="connsiteX10" fmla="*/ 2852253 w 5704506"/>
              <a:gd name="connsiteY10" fmla="*/ 0 h 19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4506" h="1981199">
                <a:moveTo>
                  <a:pt x="2852253" y="0"/>
                </a:moveTo>
                <a:cubicBezTo>
                  <a:pt x="4114776" y="0"/>
                  <a:pt x="5198014" y="767608"/>
                  <a:pt x="5660725" y="1861581"/>
                </a:cubicBezTo>
                <a:lnTo>
                  <a:pt x="5704506" y="1981199"/>
                </a:lnTo>
                <a:lnTo>
                  <a:pt x="3939729" y="1981199"/>
                </a:lnTo>
                <a:lnTo>
                  <a:pt x="3929885" y="1970369"/>
                </a:lnTo>
                <a:cubicBezTo>
                  <a:pt x="3654095" y="1694579"/>
                  <a:pt x="3273095" y="1523999"/>
                  <a:pt x="2852254" y="1523999"/>
                </a:cubicBezTo>
                <a:cubicBezTo>
                  <a:pt x="2431413" y="1523999"/>
                  <a:pt x="2050413" y="1694579"/>
                  <a:pt x="1774624" y="1970369"/>
                </a:cubicBezTo>
                <a:lnTo>
                  <a:pt x="1764780" y="1981199"/>
                </a:lnTo>
                <a:lnTo>
                  <a:pt x="0" y="1981199"/>
                </a:lnTo>
                <a:lnTo>
                  <a:pt x="43781" y="1861581"/>
                </a:lnTo>
                <a:cubicBezTo>
                  <a:pt x="506493" y="767608"/>
                  <a:pt x="1589731" y="0"/>
                  <a:pt x="2852253" y="0"/>
                </a:cubicBezTo>
                <a:close/>
              </a:path>
            </a:pathLst>
          </a:cu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solidFill>
                <a:schemeClr val="tx1"/>
              </a:solidFill>
            </a:endParaRPr>
          </a:p>
        </p:txBody>
      </p:sp>
      <p:cxnSp>
        <p:nvCxnSpPr>
          <p:cNvPr id="3" name="Straight Connector 2">
            <a:extLst>
              <a:ext uri="{FF2B5EF4-FFF2-40B4-BE49-F238E27FC236}">
                <a16:creationId xmlns:a16="http://schemas.microsoft.com/office/drawing/2014/main" id="{46CA8554-94A9-455E-B3EA-527AAAB253A1}"/>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3053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43D9857-A2C8-4479-B821-7CE97AE078A3}"/>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0"/>
          </p:nvPr>
        </p:nvSpPr>
        <p:spPr>
          <a:xfrm>
            <a:off x="1773381" y="3289858"/>
            <a:ext cx="6165266" cy="2693459"/>
          </a:xfr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5" name="Picture 4" descr="A picture containing text, sign&#10;&#10;Description automatically generated">
            <a:extLst>
              <a:ext uri="{FF2B5EF4-FFF2-40B4-BE49-F238E27FC236}">
                <a16:creationId xmlns:a16="http://schemas.microsoft.com/office/drawing/2014/main" id="{2E48AF29-7A69-462A-BA19-4FC01E5C9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1245875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BD0A327-08B8-4E51-A6A3-F05A2CC916EF}"/>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1783441" y="4450560"/>
            <a:ext cx="1174433" cy="1174433"/>
          </a:xfrm>
          <a:prstGeom prst="ellipse">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6" name="Picture Placeholder 4"/>
          <p:cNvSpPr>
            <a:spLocks noGrp="1"/>
          </p:cNvSpPr>
          <p:nvPr>
            <p:ph type="pic" sz="quarter" idx="11"/>
          </p:nvPr>
        </p:nvSpPr>
        <p:spPr>
          <a:xfrm>
            <a:off x="6682878" y="4450560"/>
            <a:ext cx="1174433" cy="1174433"/>
          </a:xfrm>
          <a:prstGeom prst="ellipse">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7" name="Picture 6" descr="A picture containing text, sign&#10;&#10;Description automatically generated">
            <a:extLst>
              <a:ext uri="{FF2B5EF4-FFF2-40B4-BE49-F238E27FC236}">
                <a16:creationId xmlns:a16="http://schemas.microsoft.com/office/drawing/2014/main" id="{21E5BFC1-7405-4ED1-B4B5-1B60C0B029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202084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B05BF4F-D339-41EC-B6AF-D4630B032799}"/>
              </a:ext>
            </a:extLst>
          </p:cNvPr>
          <p:cNvCxnSpPr/>
          <p:nvPr userDrawn="1"/>
        </p:nvCxnSpPr>
        <p:spPr>
          <a:xfrm>
            <a:off x="11239500"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0"/>
          </p:nvPr>
        </p:nvSpPr>
        <p:spPr>
          <a:xfrm>
            <a:off x="5043239" y="1786988"/>
            <a:ext cx="3031944" cy="4234990"/>
          </a:xfr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5" name="Picture 4" descr="A picture containing text, sign&#10;&#10;Description automatically generated">
            <a:extLst>
              <a:ext uri="{FF2B5EF4-FFF2-40B4-BE49-F238E27FC236}">
                <a16:creationId xmlns:a16="http://schemas.microsoft.com/office/drawing/2014/main" id="{83F914BE-97BB-49DC-BB4C-112F4FF9EF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947258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371DB28-6E02-44BD-8D25-C1E95743CCF5}"/>
              </a:ext>
            </a:extLst>
          </p:cNvPr>
          <p:cNvCxnSpPr/>
          <p:nvPr userDrawn="1"/>
        </p:nvCxnSpPr>
        <p:spPr>
          <a:xfrm>
            <a:off x="11239500"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Freeform 8"/>
          <p:cNvSpPr>
            <a:spLocks noGrp="1"/>
          </p:cNvSpPr>
          <p:nvPr>
            <p:ph type="pic" sz="quarter" idx="10"/>
          </p:nvPr>
        </p:nvSpPr>
        <p:spPr>
          <a:xfrm>
            <a:off x="3118" y="0"/>
            <a:ext cx="2905877" cy="5588544"/>
          </a:xfrm>
          <a:custGeom>
            <a:avLst/>
            <a:gdLst>
              <a:gd name="connsiteX0" fmla="*/ 0 w 2905877"/>
              <a:gd name="connsiteY0" fmla="*/ 0 h 5588544"/>
              <a:gd name="connsiteX1" fmla="*/ 2905877 w 2905877"/>
              <a:gd name="connsiteY1" fmla="*/ 0 h 5588544"/>
              <a:gd name="connsiteX2" fmla="*/ 2905877 w 2905877"/>
              <a:gd name="connsiteY2" fmla="*/ 5588544 h 5588544"/>
              <a:gd name="connsiteX3" fmla="*/ 0 w 2905877"/>
              <a:gd name="connsiteY3" fmla="*/ 5588544 h 5588544"/>
            </a:gdLst>
            <a:ahLst/>
            <a:cxnLst>
              <a:cxn ang="0">
                <a:pos x="connsiteX0" y="connsiteY0"/>
              </a:cxn>
              <a:cxn ang="0">
                <a:pos x="connsiteX1" y="connsiteY1"/>
              </a:cxn>
              <a:cxn ang="0">
                <a:pos x="connsiteX2" y="connsiteY2"/>
              </a:cxn>
              <a:cxn ang="0">
                <a:pos x="connsiteX3" y="connsiteY3"/>
              </a:cxn>
            </a:cxnLst>
            <a:rect l="l" t="t" r="r" b="b"/>
            <a:pathLst>
              <a:path w="2905877" h="5588544">
                <a:moveTo>
                  <a:pt x="0" y="0"/>
                </a:moveTo>
                <a:lnTo>
                  <a:pt x="2905877" y="0"/>
                </a:lnTo>
                <a:lnTo>
                  <a:pt x="2905877" y="5588544"/>
                </a:lnTo>
                <a:lnTo>
                  <a:pt x="0" y="5588544"/>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0" name="Freeform 9"/>
          <p:cNvSpPr>
            <a:spLocks noGrp="1"/>
          </p:cNvSpPr>
          <p:nvPr>
            <p:ph type="pic" sz="quarter" idx="11"/>
          </p:nvPr>
        </p:nvSpPr>
        <p:spPr>
          <a:xfrm>
            <a:off x="3009871" y="1269450"/>
            <a:ext cx="2905877" cy="5588545"/>
          </a:xfrm>
          <a:custGeom>
            <a:avLst/>
            <a:gdLst>
              <a:gd name="connsiteX0" fmla="*/ 0 w 2905877"/>
              <a:gd name="connsiteY0" fmla="*/ 0 h 5588545"/>
              <a:gd name="connsiteX1" fmla="*/ 2905877 w 2905877"/>
              <a:gd name="connsiteY1" fmla="*/ 0 h 5588545"/>
              <a:gd name="connsiteX2" fmla="*/ 2905877 w 2905877"/>
              <a:gd name="connsiteY2" fmla="*/ 5588545 h 5588545"/>
              <a:gd name="connsiteX3" fmla="*/ 0 w 2905877"/>
              <a:gd name="connsiteY3" fmla="*/ 5588545 h 5588545"/>
            </a:gdLst>
            <a:ahLst/>
            <a:cxnLst>
              <a:cxn ang="0">
                <a:pos x="connsiteX0" y="connsiteY0"/>
              </a:cxn>
              <a:cxn ang="0">
                <a:pos x="connsiteX1" y="connsiteY1"/>
              </a:cxn>
              <a:cxn ang="0">
                <a:pos x="connsiteX2" y="connsiteY2"/>
              </a:cxn>
              <a:cxn ang="0">
                <a:pos x="connsiteX3" y="connsiteY3"/>
              </a:cxn>
            </a:cxnLst>
            <a:rect l="l" t="t" r="r" b="b"/>
            <a:pathLst>
              <a:path w="2905877" h="5588545">
                <a:moveTo>
                  <a:pt x="0" y="0"/>
                </a:moveTo>
                <a:lnTo>
                  <a:pt x="2905877" y="0"/>
                </a:lnTo>
                <a:lnTo>
                  <a:pt x="2905877" y="5588545"/>
                </a:lnTo>
                <a:lnTo>
                  <a:pt x="0" y="5588545"/>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5" name="Picture 4" descr="A picture containing text, sign&#10;&#10;Description automatically generated">
            <a:extLst>
              <a:ext uri="{FF2B5EF4-FFF2-40B4-BE49-F238E27FC236}">
                <a16:creationId xmlns:a16="http://schemas.microsoft.com/office/drawing/2014/main" id="{55EBEEE5-B08B-4230-BB78-B180687B95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86786" y="444196"/>
            <a:ext cx="677690" cy="1254695"/>
          </a:xfrm>
          <a:prstGeom prst="rect">
            <a:avLst/>
          </a:prstGeom>
        </p:spPr>
      </p:pic>
    </p:spTree>
    <p:extLst>
      <p:ext uri="{BB962C8B-B14F-4D97-AF65-F5344CB8AC3E}">
        <p14:creationId xmlns:p14="http://schemas.microsoft.com/office/powerpoint/2010/main" val="777984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519699F-4921-4BBB-AC89-3A3D9B4423EB}"/>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Freeform 9"/>
          <p:cNvSpPr>
            <a:spLocks noGrp="1"/>
          </p:cNvSpPr>
          <p:nvPr>
            <p:ph type="pic" sz="quarter" idx="10"/>
          </p:nvPr>
        </p:nvSpPr>
        <p:spPr>
          <a:xfrm>
            <a:off x="935255" y="0"/>
            <a:ext cx="3023279" cy="4310743"/>
          </a:xfrm>
          <a:custGeom>
            <a:avLst/>
            <a:gdLst>
              <a:gd name="connsiteX0" fmla="*/ 0 w 3023279"/>
              <a:gd name="connsiteY0" fmla="*/ 0 h 4310743"/>
              <a:gd name="connsiteX1" fmla="*/ 3023279 w 3023279"/>
              <a:gd name="connsiteY1" fmla="*/ 0 h 4310743"/>
              <a:gd name="connsiteX2" fmla="*/ 3023279 w 3023279"/>
              <a:gd name="connsiteY2" fmla="*/ 4310743 h 4310743"/>
              <a:gd name="connsiteX3" fmla="*/ 0 w 3023279"/>
              <a:gd name="connsiteY3" fmla="*/ 4310743 h 4310743"/>
            </a:gdLst>
            <a:ahLst/>
            <a:cxnLst>
              <a:cxn ang="0">
                <a:pos x="connsiteX0" y="connsiteY0"/>
              </a:cxn>
              <a:cxn ang="0">
                <a:pos x="connsiteX1" y="connsiteY1"/>
              </a:cxn>
              <a:cxn ang="0">
                <a:pos x="connsiteX2" y="connsiteY2"/>
              </a:cxn>
              <a:cxn ang="0">
                <a:pos x="connsiteX3" y="connsiteY3"/>
              </a:cxn>
            </a:cxnLst>
            <a:rect l="l" t="t" r="r" b="b"/>
            <a:pathLst>
              <a:path w="3023279" h="4310743">
                <a:moveTo>
                  <a:pt x="0" y="0"/>
                </a:moveTo>
                <a:lnTo>
                  <a:pt x="3023279" y="0"/>
                </a:lnTo>
                <a:lnTo>
                  <a:pt x="3023279" y="4310743"/>
                </a:lnTo>
                <a:lnTo>
                  <a:pt x="0" y="4310743"/>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4" name="Picture 3" descr="A picture containing text, sign&#10;&#10;Description automatically generated">
            <a:extLst>
              <a:ext uri="{FF2B5EF4-FFF2-40B4-BE49-F238E27FC236}">
                <a16:creationId xmlns:a16="http://schemas.microsoft.com/office/drawing/2014/main" id="{0FFEF87A-3E75-40DF-9A21-7A9C3B8685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3422295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F5D9470-86C5-4781-9E1D-D7AD17233427}"/>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9"/>
          <p:cNvSpPr>
            <a:spLocks noGrp="1"/>
          </p:cNvSpPr>
          <p:nvPr>
            <p:ph type="pic" sz="quarter" idx="10"/>
          </p:nvPr>
        </p:nvSpPr>
        <p:spPr>
          <a:xfrm>
            <a:off x="7082978" y="0"/>
            <a:ext cx="5109022" cy="6858000"/>
          </a:xfrm>
          <a:pattFill prst="pct5">
            <a:fgClr>
              <a:srgbClr val="18163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6" name="Picture 5" descr="A picture containing text, sign&#10;&#10;Description automatically generated">
            <a:extLst>
              <a:ext uri="{FF2B5EF4-FFF2-40B4-BE49-F238E27FC236}">
                <a16:creationId xmlns:a16="http://schemas.microsoft.com/office/drawing/2014/main" id="{921ABF22-C6A0-4CB7-98A6-9491C5B90F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4003654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Freeform 6"/>
          <p:cNvSpPr>
            <a:spLocks noGrp="1"/>
          </p:cNvSpPr>
          <p:nvPr>
            <p:ph type="pic" sz="quarter" idx="10"/>
          </p:nvPr>
        </p:nvSpPr>
        <p:spPr>
          <a:xfrm>
            <a:off x="5676901" y="1739874"/>
            <a:ext cx="3059770" cy="4314357"/>
          </a:xfrm>
          <a:custGeom>
            <a:avLst/>
            <a:gdLst>
              <a:gd name="connsiteX0" fmla="*/ 0 w 3217355"/>
              <a:gd name="connsiteY0" fmla="*/ 0 h 4618087"/>
              <a:gd name="connsiteX1" fmla="*/ 3217355 w 3217355"/>
              <a:gd name="connsiteY1" fmla="*/ 0 h 4618087"/>
              <a:gd name="connsiteX2" fmla="*/ 3217355 w 3217355"/>
              <a:gd name="connsiteY2" fmla="*/ 4618087 h 4618087"/>
              <a:gd name="connsiteX3" fmla="*/ 0 w 3217355"/>
              <a:gd name="connsiteY3" fmla="*/ 4618087 h 4618087"/>
            </a:gdLst>
            <a:ahLst/>
            <a:cxnLst>
              <a:cxn ang="0">
                <a:pos x="connsiteX0" y="connsiteY0"/>
              </a:cxn>
              <a:cxn ang="0">
                <a:pos x="connsiteX1" y="connsiteY1"/>
              </a:cxn>
              <a:cxn ang="0">
                <a:pos x="connsiteX2" y="connsiteY2"/>
              </a:cxn>
              <a:cxn ang="0">
                <a:pos x="connsiteX3" y="connsiteY3"/>
              </a:cxn>
            </a:cxnLst>
            <a:rect l="l" t="t" r="r" b="b"/>
            <a:pathLst>
              <a:path w="3217355" h="4618087">
                <a:moveTo>
                  <a:pt x="0" y="0"/>
                </a:moveTo>
                <a:lnTo>
                  <a:pt x="3217355" y="0"/>
                </a:lnTo>
                <a:lnTo>
                  <a:pt x="3217355" y="4618087"/>
                </a:lnTo>
                <a:lnTo>
                  <a:pt x="0" y="4618087"/>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cxnSp>
        <p:nvCxnSpPr>
          <p:cNvPr id="3" name="Straight Connector 2">
            <a:extLst>
              <a:ext uri="{FF2B5EF4-FFF2-40B4-BE49-F238E27FC236}">
                <a16:creationId xmlns:a16="http://schemas.microsoft.com/office/drawing/2014/main" id="{01B49ACD-1E61-4E25-AB6D-7A44066D5B24}"/>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text, sign&#10;&#10;Description automatically generated">
            <a:extLst>
              <a:ext uri="{FF2B5EF4-FFF2-40B4-BE49-F238E27FC236}">
                <a16:creationId xmlns:a16="http://schemas.microsoft.com/office/drawing/2014/main" id="{64933876-E957-490E-8E2E-E1836A7301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
        <p:nvSpPr>
          <p:cNvPr id="6" name="Rectangle 5">
            <a:extLst>
              <a:ext uri="{FF2B5EF4-FFF2-40B4-BE49-F238E27FC236}">
                <a16:creationId xmlns:a16="http://schemas.microsoft.com/office/drawing/2014/main" id="{58EF9AE5-78C0-40DA-8574-7A37AA8A052E}"/>
              </a:ext>
            </a:extLst>
          </p:cNvPr>
          <p:cNvSpPr/>
          <p:nvPr userDrawn="1"/>
        </p:nvSpPr>
        <p:spPr>
          <a:xfrm>
            <a:off x="7787345" y="1462088"/>
            <a:ext cx="3436938" cy="958850"/>
          </a:xfrm>
          <a:prstGeom prst="rect">
            <a:avLst/>
          </a:prstGeom>
          <a:solidFill>
            <a:srgbClr val="0825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Tree>
    <p:extLst>
      <p:ext uri="{BB962C8B-B14F-4D97-AF65-F5344CB8AC3E}">
        <p14:creationId xmlns:p14="http://schemas.microsoft.com/office/powerpoint/2010/main" val="3058191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7F4B45A-E4ED-4883-A1E2-BF54900FC022}"/>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10"/>
          <p:cNvSpPr>
            <a:spLocks noGrp="1"/>
          </p:cNvSpPr>
          <p:nvPr>
            <p:ph type="pic" sz="quarter" idx="11"/>
          </p:nvPr>
        </p:nvSpPr>
        <p:spPr>
          <a:xfrm>
            <a:off x="4092488" y="2373623"/>
            <a:ext cx="2178816" cy="2110751"/>
          </a:xfrm>
          <a:custGeom>
            <a:avLst/>
            <a:gdLst>
              <a:gd name="connsiteX0" fmla="*/ 0 w 2178816"/>
              <a:gd name="connsiteY0" fmla="*/ 0 h 2110751"/>
              <a:gd name="connsiteX1" fmla="*/ 2178816 w 2178816"/>
              <a:gd name="connsiteY1" fmla="*/ 0 h 2110751"/>
              <a:gd name="connsiteX2" fmla="*/ 2178816 w 2178816"/>
              <a:gd name="connsiteY2" fmla="*/ 2110751 h 2110751"/>
              <a:gd name="connsiteX3" fmla="*/ 0 w 2178816"/>
              <a:gd name="connsiteY3" fmla="*/ 2110751 h 2110751"/>
            </a:gdLst>
            <a:ahLst/>
            <a:cxnLst>
              <a:cxn ang="0">
                <a:pos x="connsiteX0" y="connsiteY0"/>
              </a:cxn>
              <a:cxn ang="0">
                <a:pos x="connsiteX1" y="connsiteY1"/>
              </a:cxn>
              <a:cxn ang="0">
                <a:pos x="connsiteX2" y="connsiteY2"/>
              </a:cxn>
              <a:cxn ang="0">
                <a:pos x="connsiteX3" y="connsiteY3"/>
              </a:cxn>
            </a:cxnLst>
            <a:rect l="l" t="t" r="r" b="b"/>
            <a:pathLst>
              <a:path w="2178816" h="2110751">
                <a:moveTo>
                  <a:pt x="0" y="0"/>
                </a:moveTo>
                <a:lnTo>
                  <a:pt x="2178816" y="0"/>
                </a:lnTo>
                <a:lnTo>
                  <a:pt x="2178816" y="2110751"/>
                </a:lnTo>
                <a:lnTo>
                  <a:pt x="0" y="2110751"/>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0" name="Freeform 9"/>
          <p:cNvSpPr>
            <a:spLocks noGrp="1"/>
          </p:cNvSpPr>
          <p:nvPr>
            <p:ph type="pic" sz="quarter" idx="10"/>
          </p:nvPr>
        </p:nvSpPr>
        <p:spPr>
          <a:xfrm>
            <a:off x="1473568" y="2373624"/>
            <a:ext cx="2178816" cy="2110751"/>
          </a:xfrm>
          <a:custGeom>
            <a:avLst/>
            <a:gdLst>
              <a:gd name="connsiteX0" fmla="*/ 0 w 2178816"/>
              <a:gd name="connsiteY0" fmla="*/ 0 h 2110751"/>
              <a:gd name="connsiteX1" fmla="*/ 2178816 w 2178816"/>
              <a:gd name="connsiteY1" fmla="*/ 0 h 2110751"/>
              <a:gd name="connsiteX2" fmla="*/ 2178816 w 2178816"/>
              <a:gd name="connsiteY2" fmla="*/ 2110751 h 2110751"/>
              <a:gd name="connsiteX3" fmla="*/ 0 w 2178816"/>
              <a:gd name="connsiteY3" fmla="*/ 2110751 h 2110751"/>
            </a:gdLst>
            <a:ahLst/>
            <a:cxnLst>
              <a:cxn ang="0">
                <a:pos x="connsiteX0" y="connsiteY0"/>
              </a:cxn>
              <a:cxn ang="0">
                <a:pos x="connsiteX1" y="connsiteY1"/>
              </a:cxn>
              <a:cxn ang="0">
                <a:pos x="connsiteX2" y="connsiteY2"/>
              </a:cxn>
              <a:cxn ang="0">
                <a:pos x="connsiteX3" y="connsiteY3"/>
              </a:cxn>
            </a:cxnLst>
            <a:rect l="l" t="t" r="r" b="b"/>
            <a:pathLst>
              <a:path w="2178816" h="2110751">
                <a:moveTo>
                  <a:pt x="0" y="0"/>
                </a:moveTo>
                <a:lnTo>
                  <a:pt x="2178816" y="0"/>
                </a:lnTo>
                <a:lnTo>
                  <a:pt x="2178816" y="2110751"/>
                </a:lnTo>
                <a:lnTo>
                  <a:pt x="0" y="2110751"/>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5" name="Picture 4" descr="A picture containing text, sign&#10;&#10;Description automatically generated">
            <a:extLst>
              <a:ext uri="{FF2B5EF4-FFF2-40B4-BE49-F238E27FC236}">
                <a16:creationId xmlns:a16="http://schemas.microsoft.com/office/drawing/2014/main" id="{5D816C81-1202-4124-93CB-3B05F5F3C9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
        <p:nvSpPr>
          <p:cNvPr id="8" name="Freeform 10">
            <a:extLst>
              <a:ext uri="{FF2B5EF4-FFF2-40B4-BE49-F238E27FC236}">
                <a16:creationId xmlns:a16="http://schemas.microsoft.com/office/drawing/2014/main" id="{676169D2-989A-4EF1-A028-3B92B32E61DB}"/>
              </a:ext>
            </a:extLst>
          </p:cNvPr>
          <p:cNvSpPr>
            <a:spLocks noGrp="1"/>
          </p:cNvSpPr>
          <p:nvPr>
            <p:ph type="pic" sz="quarter" idx="12"/>
          </p:nvPr>
        </p:nvSpPr>
        <p:spPr>
          <a:xfrm>
            <a:off x="9330328" y="2373624"/>
            <a:ext cx="2178816" cy="2110751"/>
          </a:xfrm>
          <a:custGeom>
            <a:avLst/>
            <a:gdLst>
              <a:gd name="connsiteX0" fmla="*/ 0 w 2178816"/>
              <a:gd name="connsiteY0" fmla="*/ 0 h 2110751"/>
              <a:gd name="connsiteX1" fmla="*/ 2178816 w 2178816"/>
              <a:gd name="connsiteY1" fmla="*/ 0 h 2110751"/>
              <a:gd name="connsiteX2" fmla="*/ 2178816 w 2178816"/>
              <a:gd name="connsiteY2" fmla="*/ 2110751 h 2110751"/>
              <a:gd name="connsiteX3" fmla="*/ 0 w 2178816"/>
              <a:gd name="connsiteY3" fmla="*/ 2110751 h 2110751"/>
            </a:gdLst>
            <a:ahLst/>
            <a:cxnLst>
              <a:cxn ang="0">
                <a:pos x="connsiteX0" y="connsiteY0"/>
              </a:cxn>
              <a:cxn ang="0">
                <a:pos x="connsiteX1" y="connsiteY1"/>
              </a:cxn>
              <a:cxn ang="0">
                <a:pos x="connsiteX2" y="connsiteY2"/>
              </a:cxn>
              <a:cxn ang="0">
                <a:pos x="connsiteX3" y="connsiteY3"/>
              </a:cxn>
            </a:cxnLst>
            <a:rect l="l" t="t" r="r" b="b"/>
            <a:pathLst>
              <a:path w="2178816" h="2110751">
                <a:moveTo>
                  <a:pt x="0" y="0"/>
                </a:moveTo>
                <a:lnTo>
                  <a:pt x="2178816" y="0"/>
                </a:lnTo>
                <a:lnTo>
                  <a:pt x="2178816" y="2110751"/>
                </a:lnTo>
                <a:lnTo>
                  <a:pt x="0" y="2110751"/>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9" name="Freeform 9">
            <a:extLst>
              <a:ext uri="{FF2B5EF4-FFF2-40B4-BE49-F238E27FC236}">
                <a16:creationId xmlns:a16="http://schemas.microsoft.com/office/drawing/2014/main" id="{749F2E5C-7387-4F8E-97AE-B7D1827DFA43}"/>
              </a:ext>
            </a:extLst>
          </p:cNvPr>
          <p:cNvSpPr>
            <a:spLocks noGrp="1"/>
          </p:cNvSpPr>
          <p:nvPr>
            <p:ph type="pic" sz="quarter" idx="13"/>
          </p:nvPr>
        </p:nvSpPr>
        <p:spPr>
          <a:xfrm>
            <a:off x="6711408" y="2373625"/>
            <a:ext cx="2178816" cy="2110751"/>
          </a:xfrm>
          <a:custGeom>
            <a:avLst/>
            <a:gdLst>
              <a:gd name="connsiteX0" fmla="*/ 0 w 2178816"/>
              <a:gd name="connsiteY0" fmla="*/ 0 h 2110751"/>
              <a:gd name="connsiteX1" fmla="*/ 2178816 w 2178816"/>
              <a:gd name="connsiteY1" fmla="*/ 0 h 2110751"/>
              <a:gd name="connsiteX2" fmla="*/ 2178816 w 2178816"/>
              <a:gd name="connsiteY2" fmla="*/ 2110751 h 2110751"/>
              <a:gd name="connsiteX3" fmla="*/ 0 w 2178816"/>
              <a:gd name="connsiteY3" fmla="*/ 2110751 h 2110751"/>
            </a:gdLst>
            <a:ahLst/>
            <a:cxnLst>
              <a:cxn ang="0">
                <a:pos x="connsiteX0" y="connsiteY0"/>
              </a:cxn>
              <a:cxn ang="0">
                <a:pos x="connsiteX1" y="connsiteY1"/>
              </a:cxn>
              <a:cxn ang="0">
                <a:pos x="connsiteX2" y="connsiteY2"/>
              </a:cxn>
              <a:cxn ang="0">
                <a:pos x="connsiteX3" y="connsiteY3"/>
              </a:cxn>
            </a:cxnLst>
            <a:rect l="l" t="t" r="r" b="b"/>
            <a:pathLst>
              <a:path w="2178816" h="2110751">
                <a:moveTo>
                  <a:pt x="0" y="0"/>
                </a:moveTo>
                <a:lnTo>
                  <a:pt x="2178816" y="0"/>
                </a:lnTo>
                <a:lnTo>
                  <a:pt x="2178816" y="2110751"/>
                </a:lnTo>
                <a:lnTo>
                  <a:pt x="0" y="2110751"/>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Tree>
    <p:extLst>
      <p:ext uri="{BB962C8B-B14F-4D97-AF65-F5344CB8AC3E}">
        <p14:creationId xmlns:p14="http://schemas.microsoft.com/office/powerpoint/2010/main" val="4045166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36B5477-C0D5-4585-8758-8C4AC83056BB}"/>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reeform 14"/>
          <p:cNvSpPr>
            <a:spLocks noGrp="1"/>
          </p:cNvSpPr>
          <p:nvPr>
            <p:ph type="pic" sz="quarter" idx="10"/>
          </p:nvPr>
        </p:nvSpPr>
        <p:spPr>
          <a:xfrm>
            <a:off x="3218997" y="982002"/>
            <a:ext cx="2244716" cy="1617322"/>
          </a:xfrm>
          <a:custGeom>
            <a:avLst/>
            <a:gdLst>
              <a:gd name="connsiteX0" fmla="*/ 0 w 2244716"/>
              <a:gd name="connsiteY0" fmla="*/ 0 h 1617322"/>
              <a:gd name="connsiteX1" fmla="*/ 2244716 w 2244716"/>
              <a:gd name="connsiteY1" fmla="*/ 0 h 1617322"/>
              <a:gd name="connsiteX2" fmla="*/ 2244716 w 2244716"/>
              <a:gd name="connsiteY2" fmla="*/ 1617322 h 1617322"/>
              <a:gd name="connsiteX3" fmla="*/ 0 w 2244716"/>
              <a:gd name="connsiteY3" fmla="*/ 1617322 h 1617322"/>
            </a:gdLst>
            <a:ahLst/>
            <a:cxnLst>
              <a:cxn ang="0">
                <a:pos x="connsiteX0" y="connsiteY0"/>
              </a:cxn>
              <a:cxn ang="0">
                <a:pos x="connsiteX1" y="connsiteY1"/>
              </a:cxn>
              <a:cxn ang="0">
                <a:pos x="connsiteX2" y="connsiteY2"/>
              </a:cxn>
              <a:cxn ang="0">
                <a:pos x="connsiteX3" y="connsiteY3"/>
              </a:cxn>
            </a:cxnLst>
            <a:rect l="l" t="t" r="r" b="b"/>
            <a:pathLst>
              <a:path w="2244716" h="1617322">
                <a:moveTo>
                  <a:pt x="0" y="0"/>
                </a:moveTo>
                <a:lnTo>
                  <a:pt x="2244716" y="0"/>
                </a:lnTo>
                <a:lnTo>
                  <a:pt x="2244716" y="1617322"/>
                </a:lnTo>
                <a:lnTo>
                  <a:pt x="0" y="1617322"/>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4" name="Freeform 13"/>
          <p:cNvSpPr>
            <a:spLocks noGrp="1"/>
          </p:cNvSpPr>
          <p:nvPr>
            <p:ph type="pic" sz="quarter" idx="11"/>
          </p:nvPr>
        </p:nvSpPr>
        <p:spPr>
          <a:xfrm>
            <a:off x="3219254" y="2678113"/>
            <a:ext cx="2244425" cy="1618506"/>
          </a:xfrm>
          <a:custGeom>
            <a:avLst/>
            <a:gdLst>
              <a:gd name="connsiteX0" fmla="*/ 0 w 2244425"/>
              <a:gd name="connsiteY0" fmla="*/ 0 h 1618506"/>
              <a:gd name="connsiteX1" fmla="*/ 2244425 w 2244425"/>
              <a:gd name="connsiteY1" fmla="*/ 0 h 1618506"/>
              <a:gd name="connsiteX2" fmla="*/ 2244425 w 2244425"/>
              <a:gd name="connsiteY2" fmla="*/ 1618506 h 1618506"/>
              <a:gd name="connsiteX3" fmla="*/ 0 w 2244425"/>
              <a:gd name="connsiteY3" fmla="*/ 1618506 h 1618506"/>
            </a:gdLst>
            <a:ahLst/>
            <a:cxnLst>
              <a:cxn ang="0">
                <a:pos x="connsiteX0" y="connsiteY0"/>
              </a:cxn>
              <a:cxn ang="0">
                <a:pos x="connsiteX1" y="connsiteY1"/>
              </a:cxn>
              <a:cxn ang="0">
                <a:pos x="connsiteX2" y="connsiteY2"/>
              </a:cxn>
              <a:cxn ang="0">
                <a:pos x="connsiteX3" y="connsiteY3"/>
              </a:cxn>
            </a:cxnLst>
            <a:rect l="l" t="t" r="r" b="b"/>
            <a:pathLst>
              <a:path w="2244425" h="1618506">
                <a:moveTo>
                  <a:pt x="0" y="0"/>
                </a:moveTo>
                <a:lnTo>
                  <a:pt x="2244425" y="0"/>
                </a:lnTo>
                <a:lnTo>
                  <a:pt x="2244425" y="1618506"/>
                </a:lnTo>
                <a:lnTo>
                  <a:pt x="0" y="1618506"/>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3" name="Freeform 12"/>
          <p:cNvSpPr>
            <a:spLocks noGrp="1"/>
          </p:cNvSpPr>
          <p:nvPr>
            <p:ph type="pic" sz="quarter" idx="12"/>
          </p:nvPr>
        </p:nvSpPr>
        <p:spPr>
          <a:xfrm>
            <a:off x="3218996" y="4375377"/>
            <a:ext cx="2244716" cy="1617322"/>
          </a:xfrm>
          <a:custGeom>
            <a:avLst/>
            <a:gdLst>
              <a:gd name="connsiteX0" fmla="*/ 0 w 2244716"/>
              <a:gd name="connsiteY0" fmla="*/ 0 h 1617322"/>
              <a:gd name="connsiteX1" fmla="*/ 2244716 w 2244716"/>
              <a:gd name="connsiteY1" fmla="*/ 0 h 1617322"/>
              <a:gd name="connsiteX2" fmla="*/ 2244716 w 2244716"/>
              <a:gd name="connsiteY2" fmla="*/ 1617322 h 1617322"/>
              <a:gd name="connsiteX3" fmla="*/ 0 w 2244716"/>
              <a:gd name="connsiteY3" fmla="*/ 1617322 h 1617322"/>
            </a:gdLst>
            <a:ahLst/>
            <a:cxnLst>
              <a:cxn ang="0">
                <a:pos x="connsiteX0" y="connsiteY0"/>
              </a:cxn>
              <a:cxn ang="0">
                <a:pos x="connsiteX1" y="connsiteY1"/>
              </a:cxn>
              <a:cxn ang="0">
                <a:pos x="connsiteX2" y="connsiteY2"/>
              </a:cxn>
              <a:cxn ang="0">
                <a:pos x="connsiteX3" y="connsiteY3"/>
              </a:cxn>
            </a:cxnLst>
            <a:rect l="l" t="t" r="r" b="b"/>
            <a:pathLst>
              <a:path w="2244716" h="1617322">
                <a:moveTo>
                  <a:pt x="0" y="0"/>
                </a:moveTo>
                <a:lnTo>
                  <a:pt x="2244716" y="0"/>
                </a:lnTo>
                <a:lnTo>
                  <a:pt x="2244716" y="1617322"/>
                </a:lnTo>
                <a:lnTo>
                  <a:pt x="0" y="1617322"/>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6" name="Picture 5" descr="A picture containing text, sign&#10;&#10;Description automatically generated">
            <a:extLst>
              <a:ext uri="{FF2B5EF4-FFF2-40B4-BE49-F238E27FC236}">
                <a16:creationId xmlns:a16="http://schemas.microsoft.com/office/drawing/2014/main" id="{1A471617-414D-4F1B-9A3C-833A1B5813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3578991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30B09E6-BB6F-4695-944C-12A60E430A48}"/>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p:cNvSpPr>
            <a:spLocks noGrp="1"/>
          </p:cNvSpPr>
          <p:nvPr>
            <p:ph type="pic" sz="quarter" idx="10"/>
          </p:nvPr>
        </p:nvSpPr>
        <p:spPr>
          <a:xfrm>
            <a:off x="2318062" y="2103694"/>
            <a:ext cx="2226649" cy="2226649"/>
          </a:xfrm>
          <a:prstGeom prst="ellipse">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4" name="Picture Placeholder 12"/>
          <p:cNvSpPr>
            <a:spLocks noGrp="1"/>
          </p:cNvSpPr>
          <p:nvPr>
            <p:ph type="pic" sz="quarter" idx="11"/>
          </p:nvPr>
        </p:nvSpPr>
        <p:spPr>
          <a:xfrm>
            <a:off x="5296865" y="2103694"/>
            <a:ext cx="2226648" cy="2226648"/>
          </a:xfrm>
          <a:prstGeom prst="ellipse">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5" name="Picture Placeholder 12"/>
          <p:cNvSpPr>
            <a:spLocks noGrp="1"/>
          </p:cNvSpPr>
          <p:nvPr>
            <p:ph type="pic" sz="quarter" idx="12"/>
          </p:nvPr>
        </p:nvSpPr>
        <p:spPr>
          <a:xfrm>
            <a:off x="8403625" y="2103693"/>
            <a:ext cx="2226647" cy="2226647"/>
          </a:xfrm>
          <a:prstGeom prst="ellipse">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6" name="Picture 5" descr="A picture containing text, sign&#10;&#10;Description automatically generated">
            <a:extLst>
              <a:ext uri="{FF2B5EF4-FFF2-40B4-BE49-F238E27FC236}">
                <a16:creationId xmlns:a16="http://schemas.microsoft.com/office/drawing/2014/main" id="{B7EF058F-7764-445C-9A32-46C39E5689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215181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D763C6-018F-448D-8AB8-B1311FE27A75}"/>
              </a:ext>
            </a:extLst>
          </p:cNvPr>
          <p:cNvSpPr txBox="1"/>
          <p:nvPr userDrawn="1"/>
        </p:nvSpPr>
        <p:spPr>
          <a:xfrm>
            <a:off x="1986705" y="653639"/>
            <a:ext cx="2185214" cy="1200329"/>
          </a:xfrm>
          <a:prstGeom prst="rect">
            <a:avLst/>
          </a:prstGeom>
          <a:noFill/>
        </p:spPr>
        <p:txBody>
          <a:bodyPr wrap="none" rtlCol="0">
            <a:spAutoFit/>
          </a:bodyPr>
          <a:lstStyle/>
          <a:p>
            <a:pPr eaLnBrk="1" fontAlgn="auto" hangingPunct="1">
              <a:spcBef>
                <a:spcPts val="0"/>
              </a:spcBef>
              <a:spcAft>
                <a:spcPts val="0"/>
              </a:spcAft>
              <a:defRPr/>
            </a:pPr>
            <a:r>
              <a:rPr lang="en-GB" sz="36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Table of</a:t>
            </a:r>
          </a:p>
          <a:p>
            <a:pPr eaLnBrk="1" fontAlgn="auto" hangingPunct="1">
              <a:spcBef>
                <a:spcPts val="0"/>
              </a:spcBef>
              <a:spcAft>
                <a:spcPts val="0"/>
              </a:spcAft>
              <a:defRPr/>
            </a:pPr>
            <a:r>
              <a:rPr lang="en-GB" sz="3600" b="1" dirty="0">
                <a:solidFill>
                  <a:srgbClr val="164D7D"/>
                </a:solidFill>
                <a:latin typeface="Montserrat ExtraBold" panose="00000900000000000000" pitchFamily="50" charset="0"/>
                <a:ea typeface="Roboto" panose="02000000000000000000" pitchFamily="2" charset="0"/>
                <a:cs typeface="Open Sans" panose="020B0606030504020204" pitchFamily="34" charset="0"/>
              </a:rPr>
              <a:t>Contents</a:t>
            </a:r>
            <a:endParaRPr lang="en-ID" sz="3600" b="1" dirty="0">
              <a:solidFill>
                <a:srgbClr val="164D7D"/>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3" name="TextBox 2">
            <a:extLst>
              <a:ext uri="{FF2B5EF4-FFF2-40B4-BE49-F238E27FC236}">
                <a16:creationId xmlns:a16="http://schemas.microsoft.com/office/drawing/2014/main" id="{88C93F7D-F6A2-4C4F-A2C5-7258235AF53E}"/>
              </a:ext>
            </a:extLst>
          </p:cNvPr>
          <p:cNvSpPr txBox="1"/>
          <p:nvPr userDrawn="1"/>
        </p:nvSpPr>
        <p:spPr>
          <a:xfrm>
            <a:off x="1984342" y="2507425"/>
            <a:ext cx="2530507" cy="400110"/>
          </a:xfrm>
          <a:prstGeom prst="rect">
            <a:avLst/>
          </a:prstGeom>
          <a:noFill/>
        </p:spPr>
        <p:txBody>
          <a:bodyPr wrap="square" rtlCol="0">
            <a:spAutoFit/>
          </a:bodyPr>
          <a:lstStyle/>
          <a:p>
            <a:r>
              <a:rPr lang="en-US" sz="2000" dirty="0">
                <a:solidFill>
                  <a:srgbClr val="164D7D"/>
                </a:solidFill>
                <a:latin typeface="Montserrat SemiBold" panose="00000700000000000000" pitchFamily="50" charset="0"/>
              </a:rPr>
              <a:t>3 –</a:t>
            </a:r>
            <a:r>
              <a:rPr lang="en-US" sz="2000" dirty="0">
                <a:solidFill>
                  <a:srgbClr val="164D7D"/>
                </a:solidFill>
                <a:latin typeface="Raleway SemiBold" panose="020B0703030101060003" pitchFamily="34" charset="0"/>
              </a:rPr>
              <a:t> </a:t>
            </a:r>
            <a:r>
              <a:rPr lang="en-US" sz="2000" dirty="0">
                <a:solidFill>
                  <a:srgbClr val="262626"/>
                </a:solidFill>
                <a:latin typeface="Montserrat" panose="00000500000000000000" pitchFamily="50" charset="0"/>
              </a:rPr>
              <a:t>Section Title 01</a:t>
            </a:r>
          </a:p>
        </p:txBody>
      </p:sp>
      <p:sp>
        <p:nvSpPr>
          <p:cNvPr id="4" name="TextBox 3">
            <a:extLst>
              <a:ext uri="{FF2B5EF4-FFF2-40B4-BE49-F238E27FC236}">
                <a16:creationId xmlns:a16="http://schemas.microsoft.com/office/drawing/2014/main" id="{DF1E97D6-3FF2-473F-B285-AD5A9F85FCE8}"/>
              </a:ext>
            </a:extLst>
          </p:cNvPr>
          <p:cNvSpPr txBox="1"/>
          <p:nvPr userDrawn="1"/>
        </p:nvSpPr>
        <p:spPr>
          <a:xfrm>
            <a:off x="1984343" y="3560991"/>
            <a:ext cx="2682454" cy="400110"/>
          </a:xfrm>
          <a:prstGeom prst="rect">
            <a:avLst/>
          </a:prstGeom>
          <a:noFill/>
        </p:spPr>
        <p:txBody>
          <a:bodyPr wrap="square" rtlCol="0">
            <a:spAutoFit/>
          </a:bodyPr>
          <a:lstStyle/>
          <a:p>
            <a:r>
              <a:rPr lang="en-US" sz="2000" dirty="0">
                <a:solidFill>
                  <a:srgbClr val="164D7D"/>
                </a:solidFill>
                <a:latin typeface="Montserrat SemiBold" panose="00000700000000000000" pitchFamily="50" charset="0"/>
              </a:rPr>
              <a:t>4 – </a:t>
            </a:r>
            <a:r>
              <a:rPr lang="en-US" sz="2000" dirty="0">
                <a:solidFill>
                  <a:srgbClr val="262626"/>
                </a:solidFill>
                <a:latin typeface="Montserrat" panose="00000500000000000000" pitchFamily="50" charset="0"/>
              </a:rPr>
              <a:t>Section Title 02</a:t>
            </a:r>
          </a:p>
        </p:txBody>
      </p:sp>
      <p:sp>
        <p:nvSpPr>
          <p:cNvPr id="5" name="TextBox 4">
            <a:extLst>
              <a:ext uri="{FF2B5EF4-FFF2-40B4-BE49-F238E27FC236}">
                <a16:creationId xmlns:a16="http://schemas.microsoft.com/office/drawing/2014/main" id="{618E241E-136E-419D-BFA2-E99068F7E216}"/>
              </a:ext>
            </a:extLst>
          </p:cNvPr>
          <p:cNvSpPr txBox="1"/>
          <p:nvPr userDrawn="1"/>
        </p:nvSpPr>
        <p:spPr>
          <a:xfrm>
            <a:off x="1984343" y="4614558"/>
            <a:ext cx="2749582" cy="400110"/>
          </a:xfrm>
          <a:prstGeom prst="rect">
            <a:avLst/>
          </a:prstGeom>
          <a:noFill/>
        </p:spPr>
        <p:txBody>
          <a:bodyPr wrap="square" rtlCol="0">
            <a:spAutoFit/>
          </a:bodyPr>
          <a:lstStyle/>
          <a:p>
            <a:r>
              <a:rPr lang="en-US" sz="2000" dirty="0">
                <a:solidFill>
                  <a:srgbClr val="164D7D"/>
                </a:solidFill>
                <a:latin typeface="Montserrat SemiBold" panose="00000700000000000000" pitchFamily="50" charset="0"/>
              </a:rPr>
              <a:t>5 – </a:t>
            </a:r>
            <a:r>
              <a:rPr lang="en-US" sz="2000" dirty="0">
                <a:solidFill>
                  <a:srgbClr val="262626"/>
                </a:solidFill>
                <a:latin typeface="Montserrat" panose="00000500000000000000" pitchFamily="50" charset="0"/>
              </a:rPr>
              <a:t>Section Title 03</a:t>
            </a:r>
          </a:p>
        </p:txBody>
      </p:sp>
      <p:sp>
        <p:nvSpPr>
          <p:cNvPr id="6" name="TextBox 5">
            <a:extLst>
              <a:ext uri="{FF2B5EF4-FFF2-40B4-BE49-F238E27FC236}">
                <a16:creationId xmlns:a16="http://schemas.microsoft.com/office/drawing/2014/main" id="{DCC08C08-3CE2-4890-8373-A06B902B736C}"/>
              </a:ext>
            </a:extLst>
          </p:cNvPr>
          <p:cNvSpPr txBox="1"/>
          <p:nvPr userDrawn="1"/>
        </p:nvSpPr>
        <p:spPr>
          <a:xfrm>
            <a:off x="6813534" y="2507425"/>
            <a:ext cx="2648565" cy="400110"/>
          </a:xfrm>
          <a:prstGeom prst="rect">
            <a:avLst/>
          </a:prstGeom>
          <a:noFill/>
        </p:spPr>
        <p:txBody>
          <a:bodyPr wrap="square" rtlCol="0">
            <a:spAutoFit/>
          </a:bodyPr>
          <a:lstStyle/>
          <a:p>
            <a:r>
              <a:rPr lang="en-US" sz="2000" dirty="0">
                <a:solidFill>
                  <a:srgbClr val="164D7D"/>
                </a:solidFill>
                <a:latin typeface="Montserrat SemiBold" panose="00000700000000000000" pitchFamily="50" charset="0"/>
              </a:rPr>
              <a:t>9 – </a:t>
            </a:r>
            <a:r>
              <a:rPr lang="en-US" sz="2000" dirty="0">
                <a:solidFill>
                  <a:srgbClr val="262626"/>
                </a:solidFill>
                <a:latin typeface="Montserrat" panose="00000500000000000000" pitchFamily="50" charset="0"/>
              </a:rPr>
              <a:t>Section Title 04</a:t>
            </a:r>
          </a:p>
        </p:txBody>
      </p:sp>
      <p:sp>
        <p:nvSpPr>
          <p:cNvPr id="7" name="TextBox 6">
            <a:extLst>
              <a:ext uri="{FF2B5EF4-FFF2-40B4-BE49-F238E27FC236}">
                <a16:creationId xmlns:a16="http://schemas.microsoft.com/office/drawing/2014/main" id="{2464AF94-1D8A-408D-861F-0241DBA6C9AF}"/>
              </a:ext>
            </a:extLst>
          </p:cNvPr>
          <p:cNvSpPr txBox="1"/>
          <p:nvPr userDrawn="1"/>
        </p:nvSpPr>
        <p:spPr>
          <a:xfrm>
            <a:off x="6813534" y="4614558"/>
            <a:ext cx="3036754" cy="400110"/>
          </a:xfrm>
          <a:prstGeom prst="rect">
            <a:avLst/>
          </a:prstGeom>
          <a:noFill/>
        </p:spPr>
        <p:txBody>
          <a:bodyPr wrap="square" rtlCol="0">
            <a:spAutoFit/>
          </a:bodyPr>
          <a:lstStyle/>
          <a:p>
            <a:pPr algn="just"/>
            <a:r>
              <a:rPr lang="en-US" sz="2000" dirty="0">
                <a:solidFill>
                  <a:srgbClr val="164D7D"/>
                </a:solidFill>
                <a:latin typeface="Montserrat SemiBold" panose="00000700000000000000" pitchFamily="50" charset="0"/>
              </a:rPr>
              <a:t>20 – </a:t>
            </a:r>
            <a:r>
              <a:rPr lang="en-US" sz="2000" dirty="0">
                <a:solidFill>
                  <a:srgbClr val="262626"/>
                </a:solidFill>
                <a:latin typeface="Montserrat" panose="00000500000000000000" pitchFamily="50" charset="0"/>
              </a:rPr>
              <a:t>Section Title 06</a:t>
            </a:r>
          </a:p>
        </p:txBody>
      </p:sp>
      <p:sp>
        <p:nvSpPr>
          <p:cNvPr id="8" name="TextBox 7">
            <a:extLst>
              <a:ext uri="{FF2B5EF4-FFF2-40B4-BE49-F238E27FC236}">
                <a16:creationId xmlns:a16="http://schemas.microsoft.com/office/drawing/2014/main" id="{C7A68088-6C0C-4B11-B586-CD8C3A4BE1A8}"/>
              </a:ext>
            </a:extLst>
          </p:cNvPr>
          <p:cNvSpPr txBox="1"/>
          <p:nvPr userDrawn="1"/>
        </p:nvSpPr>
        <p:spPr>
          <a:xfrm>
            <a:off x="6817308" y="3560991"/>
            <a:ext cx="3036754" cy="400110"/>
          </a:xfrm>
          <a:prstGeom prst="rect">
            <a:avLst/>
          </a:prstGeom>
          <a:noFill/>
        </p:spPr>
        <p:txBody>
          <a:bodyPr wrap="square" rtlCol="0">
            <a:spAutoFit/>
          </a:bodyPr>
          <a:lstStyle/>
          <a:p>
            <a:pPr algn="just"/>
            <a:r>
              <a:rPr lang="en-US" sz="2000" dirty="0">
                <a:solidFill>
                  <a:srgbClr val="164D7D"/>
                </a:solidFill>
                <a:latin typeface="Montserrat SemiBold" panose="00000700000000000000" pitchFamily="50" charset="0"/>
              </a:rPr>
              <a:t>13 – </a:t>
            </a:r>
            <a:r>
              <a:rPr lang="en-US" sz="2000" dirty="0">
                <a:solidFill>
                  <a:srgbClr val="262626"/>
                </a:solidFill>
                <a:latin typeface="Montserrat" panose="00000500000000000000" pitchFamily="50" charset="0"/>
              </a:rPr>
              <a:t>Section Title 05</a:t>
            </a:r>
          </a:p>
        </p:txBody>
      </p:sp>
      <p:cxnSp>
        <p:nvCxnSpPr>
          <p:cNvPr id="9" name="Straight Connector 8">
            <a:extLst>
              <a:ext uri="{FF2B5EF4-FFF2-40B4-BE49-F238E27FC236}">
                <a16:creationId xmlns:a16="http://schemas.microsoft.com/office/drawing/2014/main" id="{1DB9C25A-B3BA-46B8-9059-15E11045E54B}"/>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sign&#10;&#10;Description automatically generated">
            <a:extLst>
              <a:ext uri="{FF2B5EF4-FFF2-40B4-BE49-F238E27FC236}">
                <a16:creationId xmlns:a16="http://schemas.microsoft.com/office/drawing/2014/main" id="{E586632A-AA87-478C-94C4-1CF8AB3C3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11975882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BB2C51F-0213-44F1-B909-1C3A4D6CD2FA}"/>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070D598-818F-4220-A254-492AB9A1281C}"/>
              </a:ext>
            </a:extLst>
          </p:cNvPr>
          <p:cNvCxnSpPr/>
          <p:nvPr userDrawn="1"/>
        </p:nvCxnSpPr>
        <p:spPr>
          <a:xfrm>
            <a:off x="7151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6CC6FC9-853A-47E3-B21A-825EDE1FDBC0}"/>
              </a:ext>
            </a:extLst>
          </p:cNvPr>
          <p:cNvSpPr/>
          <p:nvPr userDrawn="1"/>
        </p:nvSpPr>
        <p:spPr>
          <a:xfrm>
            <a:off x="7780338" y="1811338"/>
            <a:ext cx="3057525" cy="3740150"/>
          </a:xfrm>
          <a:prstGeom prst="rect">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5" name="Picture 4" descr="A picture containing text, sign&#10;&#10;Description automatically generated">
            <a:extLst>
              <a:ext uri="{FF2B5EF4-FFF2-40B4-BE49-F238E27FC236}">
                <a16:creationId xmlns:a16="http://schemas.microsoft.com/office/drawing/2014/main" id="{148621EB-E0E5-47A6-B402-A11126F3A9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2743213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F0EB693-EAA1-4BFC-8423-3FC559367807}"/>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BC48B12D-A701-400A-80E2-0BDD8126F1EE}"/>
              </a:ext>
            </a:extLst>
          </p:cNvPr>
          <p:cNvSpPr/>
          <p:nvPr userDrawn="1"/>
        </p:nvSpPr>
        <p:spPr>
          <a:xfrm>
            <a:off x="2181225" y="2887663"/>
            <a:ext cx="2087563" cy="2973387"/>
          </a:xfrm>
          <a:prstGeom prst="roundRect">
            <a:avLst>
              <a:gd name="adj" fmla="val 7116"/>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4" name="Rectangle: Rounded Corners 3">
            <a:extLst>
              <a:ext uri="{FF2B5EF4-FFF2-40B4-BE49-F238E27FC236}">
                <a16:creationId xmlns:a16="http://schemas.microsoft.com/office/drawing/2014/main" id="{88EA9A34-A5E7-4C44-A2C8-DEF8A083E2D2}"/>
              </a:ext>
            </a:extLst>
          </p:cNvPr>
          <p:cNvSpPr/>
          <p:nvPr userDrawn="1"/>
        </p:nvSpPr>
        <p:spPr>
          <a:xfrm>
            <a:off x="4383088" y="2887663"/>
            <a:ext cx="2089150" cy="2973387"/>
          </a:xfrm>
          <a:prstGeom prst="roundRect">
            <a:avLst>
              <a:gd name="adj" fmla="val 7116"/>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5" name="Rectangle: Rounded Corners 4">
            <a:extLst>
              <a:ext uri="{FF2B5EF4-FFF2-40B4-BE49-F238E27FC236}">
                <a16:creationId xmlns:a16="http://schemas.microsoft.com/office/drawing/2014/main" id="{399A6570-36CB-497A-951F-FF8F43D44E7A}"/>
              </a:ext>
            </a:extLst>
          </p:cNvPr>
          <p:cNvSpPr/>
          <p:nvPr userDrawn="1"/>
        </p:nvSpPr>
        <p:spPr>
          <a:xfrm>
            <a:off x="6588125" y="2887663"/>
            <a:ext cx="2089150" cy="2973387"/>
          </a:xfrm>
          <a:prstGeom prst="roundRect">
            <a:avLst>
              <a:gd name="adj" fmla="val 7116"/>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6" name="Rectangle: Rounded Corners 5">
            <a:extLst>
              <a:ext uri="{FF2B5EF4-FFF2-40B4-BE49-F238E27FC236}">
                <a16:creationId xmlns:a16="http://schemas.microsoft.com/office/drawing/2014/main" id="{DF96A770-73F1-436C-BA10-9F94EFC54764}"/>
              </a:ext>
            </a:extLst>
          </p:cNvPr>
          <p:cNvSpPr/>
          <p:nvPr userDrawn="1"/>
        </p:nvSpPr>
        <p:spPr>
          <a:xfrm>
            <a:off x="8793163" y="2887663"/>
            <a:ext cx="2087562" cy="2973387"/>
          </a:xfrm>
          <a:prstGeom prst="roundRect">
            <a:avLst>
              <a:gd name="adj" fmla="val 7116"/>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7" name="Picture 6" descr="A picture containing text, sign&#10;&#10;Description automatically generated">
            <a:extLst>
              <a:ext uri="{FF2B5EF4-FFF2-40B4-BE49-F238E27FC236}">
                <a16:creationId xmlns:a16="http://schemas.microsoft.com/office/drawing/2014/main" id="{18FBFBCA-3CC5-4BF0-8672-9EF191D077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3551861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52EFD6-4CFC-4932-AA85-46E062E2623D}"/>
              </a:ext>
            </a:extLst>
          </p:cNvPr>
          <p:cNvCxnSpPr/>
          <p:nvPr userDrawn="1"/>
        </p:nvCxnSpPr>
        <p:spPr>
          <a:xfrm>
            <a:off x="11239500"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6263DEB-4937-4996-9CAB-3E8BD7C4DE3E}"/>
              </a:ext>
            </a:extLst>
          </p:cNvPr>
          <p:cNvSpPr/>
          <p:nvPr userDrawn="1"/>
        </p:nvSpPr>
        <p:spPr>
          <a:xfrm>
            <a:off x="914400" y="2403475"/>
            <a:ext cx="5097463" cy="1789113"/>
          </a:xfrm>
          <a:prstGeom prst="rect">
            <a:avLst/>
          </a:prstGeom>
          <a:solidFill>
            <a:schemeClr val="bg1"/>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4" name="Rectangle 3">
            <a:extLst>
              <a:ext uri="{FF2B5EF4-FFF2-40B4-BE49-F238E27FC236}">
                <a16:creationId xmlns:a16="http://schemas.microsoft.com/office/drawing/2014/main" id="{43407657-7F86-47D7-B304-0BDA377F6449}"/>
              </a:ext>
            </a:extLst>
          </p:cNvPr>
          <p:cNvSpPr/>
          <p:nvPr userDrawn="1"/>
        </p:nvSpPr>
        <p:spPr>
          <a:xfrm>
            <a:off x="914400" y="2403475"/>
            <a:ext cx="104775" cy="1789113"/>
          </a:xfrm>
          <a:prstGeom prst="rect">
            <a:avLst/>
          </a:prstGeom>
          <a:solidFill>
            <a:srgbClr val="023F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5" name="Picture 4" descr="A picture containing text, sign&#10;&#10;Description automatically generated">
            <a:extLst>
              <a:ext uri="{FF2B5EF4-FFF2-40B4-BE49-F238E27FC236}">
                <a16:creationId xmlns:a16="http://schemas.microsoft.com/office/drawing/2014/main" id="{055AF715-ADB7-49AF-BD64-422607727C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96110" y="444196"/>
            <a:ext cx="677690" cy="1254695"/>
          </a:xfrm>
          <a:prstGeom prst="rect">
            <a:avLst/>
          </a:prstGeom>
        </p:spPr>
      </p:pic>
    </p:spTree>
    <p:extLst>
      <p:ext uri="{BB962C8B-B14F-4D97-AF65-F5344CB8AC3E}">
        <p14:creationId xmlns:p14="http://schemas.microsoft.com/office/powerpoint/2010/main" val="32995677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7D2DED3-295B-48FB-9405-5C469D1D0C83}"/>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0DEAA726-5D80-419C-B496-AAE5171BDE99}"/>
              </a:ext>
            </a:extLst>
          </p:cNvPr>
          <p:cNvSpPr/>
          <p:nvPr userDrawn="1"/>
        </p:nvSpPr>
        <p:spPr>
          <a:xfrm>
            <a:off x="8836025" y="1189038"/>
            <a:ext cx="2103438" cy="2178050"/>
          </a:xfrm>
          <a:prstGeom prst="roundRect">
            <a:avLst>
              <a:gd name="adj" fmla="val 5507"/>
            </a:avLst>
          </a:prstGeom>
          <a:solidFill>
            <a:srgbClr val="023F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6" name="Picture Placeholder 4"/>
          <p:cNvSpPr>
            <a:spLocks noGrp="1"/>
          </p:cNvSpPr>
          <p:nvPr>
            <p:ph type="pic" sz="quarter" idx="11"/>
          </p:nvPr>
        </p:nvSpPr>
        <p:spPr>
          <a:xfrm>
            <a:off x="8820679" y="3490513"/>
            <a:ext cx="2103089" cy="2179200"/>
          </a:xfrm>
          <a:prstGeom prst="roundRect">
            <a:avLst>
              <a:gd name="adj" fmla="val 4930"/>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5" name="Picture 4" descr="A picture containing text, sign&#10;&#10;Description automatically generated">
            <a:extLst>
              <a:ext uri="{FF2B5EF4-FFF2-40B4-BE49-F238E27FC236}">
                <a16:creationId xmlns:a16="http://schemas.microsoft.com/office/drawing/2014/main" id="{388AFB3C-7FA2-43CB-89F5-DD0B1A74C9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20672157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72928BF-A851-4C7D-AA6D-CB144B3B87D9}"/>
              </a:ext>
            </a:extLst>
          </p:cNvPr>
          <p:cNvSpPr/>
          <p:nvPr userDrawn="1"/>
        </p:nvSpPr>
        <p:spPr>
          <a:xfrm>
            <a:off x="7127875" y="4051300"/>
            <a:ext cx="1414463" cy="1404938"/>
          </a:xfrm>
          <a:prstGeom prst="roundRect">
            <a:avLst>
              <a:gd name="adj" fmla="val 5737"/>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cxnSp>
        <p:nvCxnSpPr>
          <p:cNvPr id="7" name="Straight Connector 6">
            <a:extLst>
              <a:ext uri="{FF2B5EF4-FFF2-40B4-BE49-F238E27FC236}">
                <a16:creationId xmlns:a16="http://schemas.microsoft.com/office/drawing/2014/main" id="{355D0C39-FB55-4EC2-8643-51CAC0817AAA}"/>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Picture Placeholder 15"/>
          <p:cNvSpPr>
            <a:spLocks noGrp="1"/>
          </p:cNvSpPr>
          <p:nvPr>
            <p:ph type="pic" sz="quarter" idx="10"/>
          </p:nvPr>
        </p:nvSpPr>
        <p:spPr>
          <a:xfrm>
            <a:off x="6682834" y="1706612"/>
            <a:ext cx="2024720" cy="2009189"/>
          </a:xfrm>
          <a:prstGeom prst="roundRect">
            <a:avLst>
              <a:gd name="adj" fmla="val 7052"/>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7" name="Picture Placeholder 15"/>
          <p:cNvSpPr>
            <a:spLocks noGrp="1"/>
          </p:cNvSpPr>
          <p:nvPr>
            <p:ph type="pic" sz="quarter" idx="11"/>
          </p:nvPr>
        </p:nvSpPr>
        <p:spPr>
          <a:xfrm>
            <a:off x="8853883" y="1408676"/>
            <a:ext cx="2307124" cy="2307125"/>
          </a:xfrm>
          <a:prstGeom prst="roundRect">
            <a:avLst>
              <a:gd name="adj" fmla="val 7052"/>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8" name="Picture Placeholder 15"/>
          <p:cNvSpPr>
            <a:spLocks noGrp="1"/>
          </p:cNvSpPr>
          <p:nvPr>
            <p:ph type="pic" sz="quarter" idx="12"/>
          </p:nvPr>
        </p:nvSpPr>
        <p:spPr>
          <a:xfrm>
            <a:off x="7231452" y="3862520"/>
            <a:ext cx="1476101" cy="1476100"/>
          </a:xfrm>
          <a:prstGeom prst="roundRect">
            <a:avLst>
              <a:gd name="adj" fmla="val 7052"/>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9" name="Picture Placeholder 15"/>
          <p:cNvSpPr>
            <a:spLocks noGrp="1"/>
          </p:cNvSpPr>
          <p:nvPr>
            <p:ph type="pic" sz="quarter" idx="13"/>
          </p:nvPr>
        </p:nvSpPr>
        <p:spPr>
          <a:xfrm>
            <a:off x="8853883" y="3862520"/>
            <a:ext cx="1912209" cy="1912208"/>
          </a:xfrm>
          <a:prstGeom prst="roundRect">
            <a:avLst>
              <a:gd name="adj" fmla="val 7052"/>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8" name="Picture 7" descr="A picture containing text, sign&#10;&#10;Description automatically generated">
            <a:extLst>
              <a:ext uri="{FF2B5EF4-FFF2-40B4-BE49-F238E27FC236}">
                <a16:creationId xmlns:a16="http://schemas.microsoft.com/office/drawing/2014/main" id="{B6B21064-4BDC-4B49-AD59-AE29FB3432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2084461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C7A5EB7-A729-4850-BAFD-8F657F5A8598}"/>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Picture Placeholder 17"/>
          <p:cNvSpPr>
            <a:spLocks noGrp="1"/>
          </p:cNvSpPr>
          <p:nvPr>
            <p:ph type="pic" sz="quarter" idx="10"/>
          </p:nvPr>
        </p:nvSpPr>
        <p:spPr>
          <a:xfrm>
            <a:off x="1839459" y="2806020"/>
            <a:ext cx="2271712" cy="3113087"/>
          </a:xfrm>
          <a:custGeom>
            <a:avLst/>
            <a:gdLst>
              <a:gd name="connsiteX0" fmla="*/ 0 w 2271712"/>
              <a:gd name="connsiteY0" fmla="*/ 0 h 3113087"/>
              <a:gd name="connsiteX1" fmla="*/ 2271712 w 2271712"/>
              <a:gd name="connsiteY1" fmla="*/ 0 h 3113087"/>
              <a:gd name="connsiteX2" fmla="*/ 2271712 w 2271712"/>
              <a:gd name="connsiteY2" fmla="*/ 3113087 h 3113087"/>
              <a:gd name="connsiteX3" fmla="*/ 0 w 2271712"/>
              <a:gd name="connsiteY3" fmla="*/ 3113087 h 3113087"/>
            </a:gdLst>
            <a:ahLst/>
            <a:cxnLst>
              <a:cxn ang="0">
                <a:pos x="connsiteX0" y="connsiteY0"/>
              </a:cxn>
              <a:cxn ang="0">
                <a:pos x="connsiteX1" y="connsiteY1"/>
              </a:cxn>
              <a:cxn ang="0">
                <a:pos x="connsiteX2" y="connsiteY2"/>
              </a:cxn>
              <a:cxn ang="0">
                <a:pos x="connsiteX3" y="connsiteY3"/>
              </a:cxn>
            </a:cxnLst>
            <a:rect l="l" t="t" r="r" b="b"/>
            <a:pathLst>
              <a:path w="2271712" h="3113087">
                <a:moveTo>
                  <a:pt x="0" y="0"/>
                </a:moveTo>
                <a:lnTo>
                  <a:pt x="2271712" y="0"/>
                </a:lnTo>
                <a:lnTo>
                  <a:pt x="2271712" y="3113087"/>
                </a:lnTo>
                <a:lnTo>
                  <a:pt x="0" y="3113087"/>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7" name="Picture Placeholder 16"/>
          <p:cNvSpPr>
            <a:spLocks noGrp="1"/>
          </p:cNvSpPr>
          <p:nvPr>
            <p:ph type="pic" sz="quarter" idx="11"/>
          </p:nvPr>
        </p:nvSpPr>
        <p:spPr>
          <a:xfrm>
            <a:off x="4185784" y="2806020"/>
            <a:ext cx="2271712" cy="3113087"/>
          </a:xfrm>
          <a:custGeom>
            <a:avLst/>
            <a:gdLst>
              <a:gd name="connsiteX0" fmla="*/ 0 w 2271712"/>
              <a:gd name="connsiteY0" fmla="*/ 0 h 3113087"/>
              <a:gd name="connsiteX1" fmla="*/ 2271712 w 2271712"/>
              <a:gd name="connsiteY1" fmla="*/ 0 h 3113087"/>
              <a:gd name="connsiteX2" fmla="*/ 2271712 w 2271712"/>
              <a:gd name="connsiteY2" fmla="*/ 3113087 h 3113087"/>
              <a:gd name="connsiteX3" fmla="*/ 0 w 2271712"/>
              <a:gd name="connsiteY3" fmla="*/ 3113087 h 3113087"/>
            </a:gdLst>
            <a:ahLst/>
            <a:cxnLst>
              <a:cxn ang="0">
                <a:pos x="connsiteX0" y="connsiteY0"/>
              </a:cxn>
              <a:cxn ang="0">
                <a:pos x="connsiteX1" y="connsiteY1"/>
              </a:cxn>
              <a:cxn ang="0">
                <a:pos x="connsiteX2" y="connsiteY2"/>
              </a:cxn>
              <a:cxn ang="0">
                <a:pos x="connsiteX3" y="connsiteY3"/>
              </a:cxn>
            </a:cxnLst>
            <a:rect l="l" t="t" r="r" b="b"/>
            <a:pathLst>
              <a:path w="2271712" h="3113087">
                <a:moveTo>
                  <a:pt x="0" y="0"/>
                </a:moveTo>
                <a:lnTo>
                  <a:pt x="2271712" y="0"/>
                </a:lnTo>
                <a:lnTo>
                  <a:pt x="2271712" y="3113087"/>
                </a:lnTo>
                <a:lnTo>
                  <a:pt x="0" y="3113087"/>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6" name="Picture Placeholder 15"/>
          <p:cNvSpPr>
            <a:spLocks noGrp="1"/>
          </p:cNvSpPr>
          <p:nvPr>
            <p:ph type="pic" sz="quarter" idx="12"/>
          </p:nvPr>
        </p:nvSpPr>
        <p:spPr>
          <a:xfrm>
            <a:off x="6532109" y="2806021"/>
            <a:ext cx="2271712" cy="3113087"/>
          </a:xfrm>
          <a:custGeom>
            <a:avLst/>
            <a:gdLst>
              <a:gd name="connsiteX0" fmla="*/ 0 w 2271712"/>
              <a:gd name="connsiteY0" fmla="*/ 0 h 3113087"/>
              <a:gd name="connsiteX1" fmla="*/ 2271712 w 2271712"/>
              <a:gd name="connsiteY1" fmla="*/ 0 h 3113087"/>
              <a:gd name="connsiteX2" fmla="*/ 2271712 w 2271712"/>
              <a:gd name="connsiteY2" fmla="*/ 3113087 h 3113087"/>
              <a:gd name="connsiteX3" fmla="*/ 0 w 2271712"/>
              <a:gd name="connsiteY3" fmla="*/ 3113087 h 3113087"/>
            </a:gdLst>
            <a:ahLst/>
            <a:cxnLst>
              <a:cxn ang="0">
                <a:pos x="connsiteX0" y="connsiteY0"/>
              </a:cxn>
              <a:cxn ang="0">
                <a:pos x="connsiteX1" y="connsiteY1"/>
              </a:cxn>
              <a:cxn ang="0">
                <a:pos x="connsiteX2" y="connsiteY2"/>
              </a:cxn>
              <a:cxn ang="0">
                <a:pos x="connsiteX3" y="connsiteY3"/>
              </a:cxn>
            </a:cxnLst>
            <a:rect l="l" t="t" r="r" b="b"/>
            <a:pathLst>
              <a:path w="2271712" h="3113087">
                <a:moveTo>
                  <a:pt x="0" y="0"/>
                </a:moveTo>
                <a:lnTo>
                  <a:pt x="2271712" y="0"/>
                </a:lnTo>
                <a:lnTo>
                  <a:pt x="2271712" y="3113087"/>
                </a:lnTo>
                <a:lnTo>
                  <a:pt x="0" y="3113087"/>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2" name="Picture Placeholder 11"/>
          <p:cNvSpPr>
            <a:spLocks noGrp="1"/>
          </p:cNvSpPr>
          <p:nvPr>
            <p:ph type="pic" sz="quarter" idx="13"/>
          </p:nvPr>
        </p:nvSpPr>
        <p:spPr>
          <a:xfrm>
            <a:off x="8878434" y="2806021"/>
            <a:ext cx="2271712" cy="3113087"/>
          </a:xfrm>
          <a:custGeom>
            <a:avLst/>
            <a:gdLst>
              <a:gd name="connsiteX0" fmla="*/ 0 w 2271712"/>
              <a:gd name="connsiteY0" fmla="*/ 0 h 3113087"/>
              <a:gd name="connsiteX1" fmla="*/ 2271712 w 2271712"/>
              <a:gd name="connsiteY1" fmla="*/ 0 h 3113087"/>
              <a:gd name="connsiteX2" fmla="*/ 2271712 w 2271712"/>
              <a:gd name="connsiteY2" fmla="*/ 3113087 h 3113087"/>
              <a:gd name="connsiteX3" fmla="*/ 0 w 2271712"/>
              <a:gd name="connsiteY3" fmla="*/ 3113087 h 3113087"/>
            </a:gdLst>
            <a:ahLst/>
            <a:cxnLst>
              <a:cxn ang="0">
                <a:pos x="connsiteX0" y="connsiteY0"/>
              </a:cxn>
              <a:cxn ang="0">
                <a:pos x="connsiteX1" y="connsiteY1"/>
              </a:cxn>
              <a:cxn ang="0">
                <a:pos x="connsiteX2" y="connsiteY2"/>
              </a:cxn>
              <a:cxn ang="0">
                <a:pos x="connsiteX3" y="connsiteY3"/>
              </a:cxn>
            </a:cxnLst>
            <a:rect l="l" t="t" r="r" b="b"/>
            <a:pathLst>
              <a:path w="2271712" h="3113087">
                <a:moveTo>
                  <a:pt x="0" y="0"/>
                </a:moveTo>
                <a:lnTo>
                  <a:pt x="2271712" y="0"/>
                </a:lnTo>
                <a:lnTo>
                  <a:pt x="2271712" y="3113087"/>
                </a:lnTo>
                <a:lnTo>
                  <a:pt x="0" y="3113087"/>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7" name="Picture 6" descr="A picture containing text, sign&#10;&#10;Description automatically generated">
            <a:extLst>
              <a:ext uri="{FF2B5EF4-FFF2-40B4-BE49-F238E27FC236}">
                <a16:creationId xmlns:a16="http://schemas.microsoft.com/office/drawing/2014/main" id="{AF8D5E5F-8980-4C2D-98E8-306E0FC47F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1414291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7E28174-C70F-4D51-9DD0-D0770352B8DE}"/>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25C89B-BAB2-41C7-B12A-AEC1E993161D}"/>
              </a:ext>
            </a:extLst>
          </p:cNvPr>
          <p:cNvCxnSpPr>
            <a:cxnSpLocks/>
          </p:cNvCxnSpPr>
          <p:nvPr userDrawn="1"/>
        </p:nvCxnSpPr>
        <p:spPr>
          <a:xfrm>
            <a:off x="8027988" y="3019425"/>
            <a:ext cx="3122612" cy="0"/>
          </a:xfrm>
          <a:prstGeom prst="line">
            <a:avLst/>
          </a:prstGeom>
          <a:ln w="28575">
            <a:solidFill>
              <a:srgbClr val="023F73"/>
            </a:solidFill>
          </a:ln>
        </p:spPr>
        <p:style>
          <a:lnRef idx="1">
            <a:schemeClr val="accent1"/>
          </a:lnRef>
          <a:fillRef idx="0">
            <a:schemeClr val="accent1"/>
          </a:fillRef>
          <a:effectRef idx="0">
            <a:schemeClr val="accent1"/>
          </a:effectRef>
          <a:fontRef idx="minor">
            <a:schemeClr val="tx1"/>
          </a:fontRef>
        </p:style>
      </p:cxnSp>
      <p:sp>
        <p:nvSpPr>
          <p:cNvPr id="15" name="Freeform 14"/>
          <p:cNvSpPr>
            <a:spLocks noGrp="1"/>
          </p:cNvSpPr>
          <p:nvPr>
            <p:ph type="pic" sz="quarter" idx="11"/>
          </p:nvPr>
        </p:nvSpPr>
        <p:spPr>
          <a:xfrm>
            <a:off x="8028299" y="4222380"/>
            <a:ext cx="1456599" cy="1792996"/>
          </a:xfrm>
          <a:custGeom>
            <a:avLst/>
            <a:gdLst>
              <a:gd name="connsiteX0" fmla="*/ 0 w 1456599"/>
              <a:gd name="connsiteY0" fmla="*/ 0 h 1792996"/>
              <a:gd name="connsiteX1" fmla="*/ 1456599 w 1456599"/>
              <a:gd name="connsiteY1" fmla="*/ 0 h 1792996"/>
              <a:gd name="connsiteX2" fmla="*/ 1456599 w 1456599"/>
              <a:gd name="connsiteY2" fmla="*/ 1792996 h 1792996"/>
              <a:gd name="connsiteX3" fmla="*/ 0 w 1456599"/>
              <a:gd name="connsiteY3" fmla="*/ 1792996 h 1792996"/>
            </a:gdLst>
            <a:ahLst/>
            <a:cxnLst>
              <a:cxn ang="0">
                <a:pos x="connsiteX0" y="connsiteY0"/>
              </a:cxn>
              <a:cxn ang="0">
                <a:pos x="connsiteX1" y="connsiteY1"/>
              </a:cxn>
              <a:cxn ang="0">
                <a:pos x="connsiteX2" y="connsiteY2"/>
              </a:cxn>
              <a:cxn ang="0">
                <a:pos x="connsiteX3" y="connsiteY3"/>
              </a:cxn>
            </a:cxnLst>
            <a:rect l="l" t="t" r="r" b="b"/>
            <a:pathLst>
              <a:path w="1456599" h="1792996">
                <a:moveTo>
                  <a:pt x="0" y="0"/>
                </a:moveTo>
                <a:lnTo>
                  <a:pt x="1456599" y="0"/>
                </a:lnTo>
                <a:lnTo>
                  <a:pt x="1456599" y="1792996"/>
                </a:lnTo>
                <a:lnTo>
                  <a:pt x="0" y="1792996"/>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7" name="Freeform 16"/>
          <p:cNvSpPr>
            <a:spLocks noGrp="1"/>
          </p:cNvSpPr>
          <p:nvPr>
            <p:ph type="pic" sz="quarter" idx="12"/>
          </p:nvPr>
        </p:nvSpPr>
        <p:spPr>
          <a:xfrm>
            <a:off x="9589761" y="4222380"/>
            <a:ext cx="1456599" cy="1792996"/>
          </a:xfrm>
          <a:custGeom>
            <a:avLst/>
            <a:gdLst>
              <a:gd name="connsiteX0" fmla="*/ 0 w 1456599"/>
              <a:gd name="connsiteY0" fmla="*/ 0 h 1792996"/>
              <a:gd name="connsiteX1" fmla="*/ 1456599 w 1456599"/>
              <a:gd name="connsiteY1" fmla="*/ 0 h 1792996"/>
              <a:gd name="connsiteX2" fmla="*/ 1456599 w 1456599"/>
              <a:gd name="connsiteY2" fmla="*/ 1792996 h 1792996"/>
              <a:gd name="connsiteX3" fmla="*/ 0 w 1456599"/>
              <a:gd name="connsiteY3" fmla="*/ 1792996 h 1792996"/>
            </a:gdLst>
            <a:ahLst/>
            <a:cxnLst>
              <a:cxn ang="0">
                <a:pos x="connsiteX0" y="connsiteY0"/>
              </a:cxn>
              <a:cxn ang="0">
                <a:pos x="connsiteX1" y="connsiteY1"/>
              </a:cxn>
              <a:cxn ang="0">
                <a:pos x="connsiteX2" y="connsiteY2"/>
              </a:cxn>
              <a:cxn ang="0">
                <a:pos x="connsiteX3" y="connsiteY3"/>
              </a:cxn>
            </a:cxnLst>
            <a:rect l="l" t="t" r="r" b="b"/>
            <a:pathLst>
              <a:path w="1456599" h="1792996">
                <a:moveTo>
                  <a:pt x="0" y="0"/>
                </a:moveTo>
                <a:lnTo>
                  <a:pt x="1456599" y="0"/>
                </a:lnTo>
                <a:lnTo>
                  <a:pt x="1456599" y="1792996"/>
                </a:lnTo>
                <a:lnTo>
                  <a:pt x="0" y="1792996"/>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7" name="Picture Placeholder 6"/>
          <p:cNvSpPr>
            <a:spLocks noGrp="1"/>
          </p:cNvSpPr>
          <p:nvPr>
            <p:ph type="pic" sz="quarter" idx="10"/>
          </p:nvPr>
        </p:nvSpPr>
        <p:spPr>
          <a:xfrm>
            <a:off x="3150691" y="1337465"/>
            <a:ext cx="3709855" cy="5520535"/>
          </a:xfr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8" name="Picture 7" descr="A picture containing text, sign&#10;&#10;Description automatically generated">
            <a:extLst>
              <a:ext uri="{FF2B5EF4-FFF2-40B4-BE49-F238E27FC236}">
                <a16:creationId xmlns:a16="http://schemas.microsoft.com/office/drawing/2014/main" id="{DA9C1EC2-96FB-446B-A059-8438641D79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219611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77DD148-2900-4D3E-9F1A-6CD24FF04BB3}"/>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21"/>
          <p:cNvSpPr>
            <a:spLocks noGrp="1"/>
          </p:cNvSpPr>
          <p:nvPr>
            <p:ph type="pic" sz="quarter" idx="13"/>
          </p:nvPr>
        </p:nvSpPr>
        <p:spPr>
          <a:xfrm>
            <a:off x="3698767" y="2476508"/>
            <a:ext cx="2797606" cy="2797612"/>
          </a:xfrm>
          <a:custGeom>
            <a:avLst/>
            <a:gdLst>
              <a:gd name="connsiteX0" fmla="*/ 1398803 w 2797606"/>
              <a:gd name="connsiteY0" fmla="*/ 0 h 2797612"/>
              <a:gd name="connsiteX1" fmla="*/ 2797606 w 2797606"/>
              <a:gd name="connsiteY1" fmla="*/ 1398806 h 2797612"/>
              <a:gd name="connsiteX2" fmla="*/ 1398803 w 2797606"/>
              <a:gd name="connsiteY2" fmla="*/ 2797612 h 2797612"/>
              <a:gd name="connsiteX3" fmla="*/ 0 w 2797606"/>
              <a:gd name="connsiteY3" fmla="*/ 1398806 h 2797612"/>
              <a:gd name="connsiteX4" fmla="*/ 1398803 w 2797606"/>
              <a:gd name="connsiteY4" fmla="*/ 0 h 2797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606" h="2797612">
                <a:moveTo>
                  <a:pt x="1398803" y="0"/>
                </a:moveTo>
                <a:cubicBezTo>
                  <a:pt x="2171341" y="0"/>
                  <a:pt x="2797606" y="626267"/>
                  <a:pt x="2797606" y="1398806"/>
                </a:cubicBezTo>
                <a:cubicBezTo>
                  <a:pt x="2797606" y="2171345"/>
                  <a:pt x="2171341" y="2797612"/>
                  <a:pt x="1398803" y="2797612"/>
                </a:cubicBezTo>
                <a:cubicBezTo>
                  <a:pt x="626265" y="2797612"/>
                  <a:pt x="0" y="2171345"/>
                  <a:pt x="0" y="1398806"/>
                </a:cubicBezTo>
                <a:cubicBezTo>
                  <a:pt x="0" y="626267"/>
                  <a:pt x="626265" y="0"/>
                  <a:pt x="1398803" y="0"/>
                </a:cubicBez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7" name="Picture Placeholder 16"/>
          <p:cNvSpPr>
            <a:spLocks noGrp="1"/>
          </p:cNvSpPr>
          <p:nvPr>
            <p:ph type="pic" sz="quarter" idx="10"/>
          </p:nvPr>
        </p:nvSpPr>
        <p:spPr>
          <a:xfrm>
            <a:off x="928916" y="0"/>
            <a:ext cx="5457370" cy="3814352"/>
          </a:xfrm>
          <a:custGeom>
            <a:avLst/>
            <a:gdLst>
              <a:gd name="connsiteX0" fmla="*/ 0 w 5457370"/>
              <a:gd name="connsiteY0" fmla="*/ 0 h 3814352"/>
              <a:gd name="connsiteX1" fmla="*/ 5457370 w 5457370"/>
              <a:gd name="connsiteY1" fmla="*/ 0 h 3814352"/>
              <a:gd name="connsiteX2" fmla="*/ 5457370 w 5457370"/>
              <a:gd name="connsiteY2" fmla="*/ 2856727 h 3814352"/>
              <a:gd name="connsiteX3" fmla="*/ 5445652 w 5457370"/>
              <a:gd name="connsiteY3" fmla="*/ 2841056 h 3814352"/>
              <a:gd name="connsiteX4" fmla="*/ 4168654 w 5457370"/>
              <a:gd name="connsiteY4" fmla="*/ 2238827 h 3814352"/>
              <a:gd name="connsiteX5" fmla="*/ 2522303 w 5457370"/>
              <a:gd name="connsiteY5" fmla="*/ 3724521 h 3814352"/>
              <a:gd name="connsiteX6" fmla="*/ 2517767 w 5457370"/>
              <a:gd name="connsiteY6" fmla="*/ 3814352 h 3814352"/>
              <a:gd name="connsiteX7" fmla="*/ 0 w 5457370"/>
              <a:gd name="connsiteY7" fmla="*/ 3814352 h 381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70" h="3814352">
                <a:moveTo>
                  <a:pt x="0" y="0"/>
                </a:moveTo>
                <a:lnTo>
                  <a:pt x="5457370" y="0"/>
                </a:lnTo>
                <a:lnTo>
                  <a:pt x="5457370" y="2856727"/>
                </a:lnTo>
                <a:lnTo>
                  <a:pt x="5445652" y="2841056"/>
                </a:lnTo>
                <a:cubicBezTo>
                  <a:pt x="5142119" y="2473260"/>
                  <a:pt x="4682764" y="2238827"/>
                  <a:pt x="4168654" y="2238827"/>
                </a:cubicBezTo>
                <a:cubicBezTo>
                  <a:pt x="3311805" y="2238827"/>
                  <a:pt x="2607050" y="2890029"/>
                  <a:pt x="2522303" y="3724521"/>
                </a:cubicBezTo>
                <a:lnTo>
                  <a:pt x="2517767" y="3814352"/>
                </a:lnTo>
                <a:lnTo>
                  <a:pt x="0" y="3814352"/>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9" name="Picture Placeholder 18"/>
          <p:cNvSpPr>
            <a:spLocks noGrp="1"/>
          </p:cNvSpPr>
          <p:nvPr>
            <p:ph type="pic" sz="quarter" idx="11"/>
          </p:nvPr>
        </p:nvSpPr>
        <p:spPr>
          <a:xfrm>
            <a:off x="4715699" y="3889826"/>
            <a:ext cx="3598391" cy="2968172"/>
          </a:xfrm>
          <a:custGeom>
            <a:avLst/>
            <a:gdLst>
              <a:gd name="connsiteX0" fmla="*/ 2036570 w 3598391"/>
              <a:gd name="connsiteY0" fmla="*/ 0 h 2968172"/>
              <a:gd name="connsiteX1" fmla="*/ 3598391 w 3598391"/>
              <a:gd name="connsiteY1" fmla="*/ 0 h 2968172"/>
              <a:gd name="connsiteX2" fmla="*/ 3598391 w 3598391"/>
              <a:gd name="connsiteY2" fmla="*/ 2968172 h 2968172"/>
              <a:gd name="connsiteX3" fmla="*/ 0 w 3598391"/>
              <a:gd name="connsiteY3" fmla="*/ 2968172 h 2968172"/>
              <a:gd name="connsiteX4" fmla="*/ 0 w 3598391"/>
              <a:gd name="connsiteY4" fmla="*/ 1612743 h 2968172"/>
              <a:gd name="connsiteX5" fmla="*/ 48353 w 3598391"/>
              <a:gd name="connsiteY5" fmla="*/ 1625176 h 2968172"/>
              <a:gd name="connsiteX6" fmla="*/ 381872 w 3598391"/>
              <a:gd name="connsiteY6" fmla="*/ 1658797 h 2968172"/>
              <a:gd name="connsiteX7" fmla="*/ 2036767 w 3598391"/>
              <a:gd name="connsiteY7" fmla="*/ 3899 h 29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91" h="2968172">
                <a:moveTo>
                  <a:pt x="2036570" y="0"/>
                </a:moveTo>
                <a:lnTo>
                  <a:pt x="3598391" y="0"/>
                </a:lnTo>
                <a:lnTo>
                  <a:pt x="3598391" y="2968172"/>
                </a:lnTo>
                <a:lnTo>
                  <a:pt x="0" y="2968172"/>
                </a:lnTo>
                <a:lnTo>
                  <a:pt x="0" y="1612743"/>
                </a:lnTo>
                <a:lnTo>
                  <a:pt x="48353" y="1625176"/>
                </a:lnTo>
                <a:cubicBezTo>
                  <a:pt x="156083" y="1647220"/>
                  <a:pt x="267626" y="1658797"/>
                  <a:pt x="381872" y="1658797"/>
                </a:cubicBezTo>
                <a:cubicBezTo>
                  <a:pt x="1295845" y="1658797"/>
                  <a:pt x="2036767" y="917874"/>
                  <a:pt x="2036767" y="3899"/>
                </a:cubicBez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8" name="Picture Placeholder 17"/>
          <p:cNvSpPr>
            <a:spLocks noGrp="1"/>
          </p:cNvSpPr>
          <p:nvPr>
            <p:ph type="pic" sz="quarter" idx="12"/>
          </p:nvPr>
        </p:nvSpPr>
        <p:spPr>
          <a:xfrm>
            <a:off x="8403329" y="3889826"/>
            <a:ext cx="3788671" cy="2968172"/>
          </a:xfrm>
          <a:custGeom>
            <a:avLst/>
            <a:gdLst>
              <a:gd name="connsiteX0" fmla="*/ 0 w 3788671"/>
              <a:gd name="connsiteY0" fmla="*/ 0 h 2968172"/>
              <a:gd name="connsiteX1" fmla="*/ 3788671 w 3788671"/>
              <a:gd name="connsiteY1" fmla="*/ 0 h 2968172"/>
              <a:gd name="connsiteX2" fmla="*/ 3788671 w 3788671"/>
              <a:gd name="connsiteY2" fmla="*/ 2968172 h 2968172"/>
              <a:gd name="connsiteX3" fmla="*/ 0 w 3788671"/>
              <a:gd name="connsiteY3" fmla="*/ 2968172 h 2968172"/>
            </a:gdLst>
            <a:ahLst/>
            <a:cxnLst>
              <a:cxn ang="0">
                <a:pos x="connsiteX0" y="connsiteY0"/>
              </a:cxn>
              <a:cxn ang="0">
                <a:pos x="connsiteX1" y="connsiteY1"/>
              </a:cxn>
              <a:cxn ang="0">
                <a:pos x="connsiteX2" y="connsiteY2"/>
              </a:cxn>
              <a:cxn ang="0">
                <a:pos x="connsiteX3" y="connsiteY3"/>
              </a:cxn>
            </a:cxnLst>
            <a:rect l="l" t="t" r="r" b="b"/>
            <a:pathLst>
              <a:path w="3788671" h="2968172">
                <a:moveTo>
                  <a:pt x="0" y="0"/>
                </a:moveTo>
                <a:lnTo>
                  <a:pt x="3788671" y="0"/>
                </a:lnTo>
                <a:lnTo>
                  <a:pt x="3788671" y="2968172"/>
                </a:lnTo>
                <a:lnTo>
                  <a:pt x="0" y="2968172"/>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7" name="Picture 6" descr="A picture containing text, sign&#10;&#10;Description automatically generated">
            <a:extLst>
              <a:ext uri="{FF2B5EF4-FFF2-40B4-BE49-F238E27FC236}">
                <a16:creationId xmlns:a16="http://schemas.microsoft.com/office/drawing/2014/main" id="{D3CE87DA-3435-4BF3-9D02-794E146B0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30111938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A84F84B3-8DF3-484C-8BBE-52B275DC0B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13213" y="1701800"/>
            <a:ext cx="2184400"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28CAC6E8-F81D-4277-BD65-9A2E67C5D5C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70050" y="984250"/>
            <a:ext cx="2184400" cy="438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C8F3E292-BC90-4652-A0C7-9D9F092486D7}"/>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p:cNvSpPr>
            <a:spLocks noGrp="1"/>
          </p:cNvSpPr>
          <p:nvPr>
            <p:ph type="pic" sz="quarter" idx="13"/>
          </p:nvPr>
        </p:nvSpPr>
        <p:spPr>
          <a:xfrm>
            <a:off x="1796525" y="1116381"/>
            <a:ext cx="1916528" cy="4086928"/>
          </a:xfrm>
          <a:custGeom>
            <a:avLst/>
            <a:gdLst>
              <a:gd name="connsiteX0" fmla="*/ 219807 w 1916528"/>
              <a:gd name="connsiteY0" fmla="*/ 0 h 4086928"/>
              <a:gd name="connsiteX1" fmla="*/ 432958 w 1916528"/>
              <a:gd name="connsiteY1" fmla="*/ 0 h 4086928"/>
              <a:gd name="connsiteX2" fmla="*/ 432958 w 1916528"/>
              <a:gd name="connsiteY2" fmla="*/ 29398 h 4086928"/>
              <a:gd name="connsiteX3" fmla="*/ 555782 w 1916528"/>
              <a:gd name="connsiteY3" fmla="*/ 152105 h 4086928"/>
              <a:gd name="connsiteX4" fmla="*/ 1366039 w 1916528"/>
              <a:gd name="connsiteY4" fmla="*/ 152105 h 4086928"/>
              <a:gd name="connsiteX5" fmla="*/ 1488863 w 1916528"/>
              <a:gd name="connsiteY5" fmla="*/ 29398 h 4086928"/>
              <a:gd name="connsiteX6" fmla="*/ 1488863 w 1916528"/>
              <a:gd name="connsiteY6" fmla="*/ 0 h 4086928"/>
              <a:gd name="connsiteX7" fmla="*/ 1696722 w 1916528"/>
              <a:gd name="connsiteY7" fmla="*/ 0 h 4086928"/>
              <a:gd name="connsiteX8" fmla="*/ 1916528 w 1916528"/>
              <a:gd name="connsiteY8" fmla="*/ 219596 h 4086928"/>
              <a:gd name="connsiteX9" fmla="*/ 1916528 w 1916528"/>
              <a:gd name="connsiteY9" fmla="*/ 3867332 h 4086928"/>
              <a:gd name="connsiteX10" fmla="*/ 1696722 w 1916528"/>
              <a:gd name="connsiteY10" fmla="*/ 4086928 h 4086928"/>
              <a:gd name="connsiteX11" fmla="*/ 219807 w 1916528"/>
              <a:gd name="connsiteY11" fmla="*/ 4086928 h 4086928"/>
              <a:gd name="connsiteX12" fmla="*/ 0 w 1916528"/>
              <a:gd name="connsiteY12" fmla="*/ 3867332 h 4086928"/>
              <a:gd name="connsiteX13" fmla="*/ 0 w 1916528"/>
              <a:gd name="connsiteY13" fmla="*/ 219596 h 4086928"/>
              <a:gd name="connsiteX14" fmla="*/ 219807 w 1916528"/>
              <a:gd name="connsiteY14" fmla="*/ 0 h 408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6528" h="4086928">
                <a:moveTo>
                  <a:pt x="219807" y="0"/>
                </a:moveTo>
                <a:lnTo>
                  <a:pt x="432958" y="0"/>
                </a:lnTo>
                <a:lnTo>
                  <a:pt x="432958" y="29398"/>
                </a:lnTo>
                <a:cubicBezTo>
                  <a:pt x="432958" y="97169"/>
                  <a:pt x="487949" y="152105"/>
                  <a:pt x="555782" y="152105"/>
                </a:cubicBezTo>
                <a:lnTo>
                  <a:pt x="1366039" y="152105"/>
                </a:lnTo>
                <a:cubicBezTo>
                  <a:pt x="1433873" y="152105"/>
                  <a:pt x="1488863" y="97169"/>
                  <a:pt x="1488863" y="29398"/>
                </a:cubicBezTo>
                <a:lnTo>
                  <a:pt x="1488863" y="0"/>
                </a:lnTo>
                <a:lnTo>
                  <a:pt x="1696722" y="0"/>
                </a:lnTo>
                <a:cubicBezTo>
                  <a:pt x="1818119" y="0"/>
                  <a:pt x="1916528" y="98316"/>
                  <a:pt x="1916528" y="219596"/>
                </a:cubicBezTo>
                <a:lnTo>
                  <a:pt x="1916528" y="3867332"/>
                </a:lnTo>
                <a:cubicBezTo>
                  <a:pt x="1916528" y="3988612"/>
                  <a:pt x="1818119" y="4086928"/>
                  <a:pt x="1696722" y="4086928"/>
                </a:cubicBezTo>
                <a:lnTo>
                  <a:pt x="219807" y="4086928"/>
                </a:lnTo>
                <a:cubicBezTo>
                  <a:pt x="98411" y="4086928"/>
                  <a:pt x="0" y="3988612"/>
                  <a:pt x="0" y="3867332"/>
                </a:cubicBezTo>
                <a:lnTo>
                  <a:pt x="0" y="219596"/>
                </a:lnTo>
                <a:cubicBezTo>
                  <a:pt x="0" y="98316"/>
                  <a:pt x="98411" y="0"/>
                  <a:pt x="219807" y="0"/>
                </a:cubicBezTo>
                <a:close/>
              </a:path>
            </a:pathLst>
          </a:custGeom>
          <a:pattFill prst="pct5">
            <a:fgClr>
              <a:schemeClr val="tx1">
                <a:lumMod val="25000"/>
                <a:lumOff val="75000"/>
              </a:schemeClr>
            </a:fgClr>
            <a:bgClr>
              <a:schemeClr val="bg1"/>
            </a:bgClr>
          </a:pattFill>
        </p:spPr>
        <p:txBody>
          <a:bodyPr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id-ID" noProof="0"/>
          </a:p>
        </p:txBody>
      </p:sp>
      <p:sp>
        <p:nvSpPr>
          <p:cNvPr id="11" name="Picture Placeholder 10"/>
          <p:cNvSpPr>
            <a:spLocks noGrp="1"/>
          </p:cNvSpPr>
          <p:nvPr>
            <p:ph type="pic" sz="quarter" idx="16"/>
          </p:nvPr>
        </p:nvSpPr>
        <p:spPr>
          <a:xfrm>
            <a:off x="4239799" y="1834363"/>
            <a:ext cx="1916528" cy="4086928"/>
          </a:xfrm>
          <a:custGeom>
            <a:avLst/>
            <a:gdLst>
              <a:gd name="connsiteX0" fmla="*/ 219807 w 1916528"/>
              <a:gd name="connsiteY0" fmla="*/ 0 h 4086928"/>
              <a:gd name="connsiteX1" fmla="*/ 432958 w 1916528"/>
              <a:gd name="connsiteY1" fmla="*/ 0 h 4086928"/>
              <a:gd name="connsiteX2" fmla="*/ 432958 w 1916528"/>
              <a:gd name="connsiteY2" fmla="*/ 29398 h 4086928"/>
              <a:gd name="connsiteX3" fmla="*/ 555782 w 1916528"/>
              <a:gd name="connsiteY3" fmla="*/ 152105 h 4086928"/>
              <a:gd name="connsiteX4" fmla="*/ 1366039 w 1916528"/>
              <a:gd name="connsiteY4" fmla="*/ 152105 h 4086928"/>
              <a:gd name="connsiteX5" fmla="*/ 1488863 w 1916528"/>
              <a:gd name="connsiteY5" fmla="*/ 29398 h 4086928"/>
              <a:gd name="connsiteX6" fmla="*/ 1488863 w 1916528"/>
              <a:gd name="connsiteY6" fmla="*/ 0 h 4086928"/>
              <a:gd name="connsiteX7" fmla="*/ 1696722 w 1916528"/>
              <a:gd name="connsiteY7" fmla="*/ 0 h 4086928"/>
              <a:gd name="connsiteX8" fmla="*/ 1916528 w 1916528"/>
              <a:gd name="connsiteY8" fmla="*/ 219596 h 4086928"/>
              <a:gd name="connsiteX9" fmla="*/ 1916528 w 1916528"/>
              <a:gd name="connsiteY9" fmla="*/ 3867332 h 4086928"/>
              <a:gd name="connsiteX10" fmla="*/ 1696722 w 1916528"/>
              <a:gd name="connsiteY10" fmla="*/ 4086928 h 4086928"/>
              <a:gd name="connsiteX11" fmla="*/ 219807 w 1916528"/>
              <a:gd name="connsiteY11" fmla="*/ 4086928 h 4086928"/>
              <a:gd name="connsiteX12" fmla="*/ 0 w 1916528"/>
              <a:gd name="connsiteY12" fmla="*/ 3867332 h 4086928"/>
              <a:gd name="connsiteX13" fmla="*/ 0 w 1916528"/>
              <a:gd name="connsiteY13" fmla="*/ 219596 h 4086928"/>
              <a:gd name="connsiteX14" fmla="*/ 219807 w 1916528"/>
              <a:gd name="connsiteY14" fmla="*/ 0 h 408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6528" h="4086928">
                <a:moveTo>
                  <a:pt x="219807" y="0"/>
                </a:moveTo>
                <a:lnTo>
                  <a:pt x="432958" y="0"/>
                </a:lnTo>
                <a:lnTo>
                  <a:pt x="432958" y="29398"/>
                </a:lnTo>
                <a:cubicBezTo>
                  <a:pt x="432958" y="97168"/>
                  <a:pt x="487949" y="152105"/>
                  <a:pt x="555782" y="152105"/>
                </a:cubicBezTo>
                <a:lnTo>
                  <a:pt x="1366039" y="152105"/>
                </a:lnTo>
                <a:cubicBezTo>
                  <a:pt x="1433873" y="152105"/>
                  <a:pt x="1488863" y="97168"/>
                  <a:pt x="1488863" y="29398"/>
                </a:cubicBezTo>
                <a:lnTo>
                  <a:pt x="1488863" y="0"/>
                </a:lnTo>
                <a:lnTo>
                  <a:pt x="1696722" y="0"/>
                </a:lnTo>
                <a:cubicBezTo>
                  <a:pt x="1818119" y="0"/>
                  <a:pt x="1916528" y="98316"/>
                  <a:pt x="1916528" y="219596"/>
                </a:cubicBezTo>
                <a:lnTo>
                  <a:pt x="1916528" y="3867332"/>
                </a:lnTo>
                <a:cubicBezTo>
                  <a:pt x="1916528" y="3988612"/>
                  <a:pt x="1818119" y="4086928"/>
                  <a:pt x="1696722" y="4086928"/>
                </a:cubicBezTo>
                <a:lnTo>
                  <a:pt x="219807" y="4086928"/>
                </a:lnTo>
                <a:cubicBezTo>
                  <a:pt x="98411" y="4086928"/>
                  <a:pt x="0" y="3988612"/>
                  <a:pt x="0" y="3867332"/>
                </a:cubicBezTo>
                <a:lnTo>
                  <a:pt x="0" y="219596"/>
                </a:lnTo>
                <a:cubicBezTo>
                  <a:pt x="0" y="98316"/>
                  <a:pt x="98411" y="0"/>
                  <a:pt x="219807" y="0"/>
                </a:cubicBezTo>
                <a:close/>
              </a:path>
            </a:pathLst>
          </a:custGeom>
          <a:pattFill prst="pct5">
            <a:fgClr>
              <a:schemeClr val="tx1">
                <a:lumMod val="25000"/>
                <a:lumOff val="75000"/>
              </a:schemeClr>
            </a:fgClr>
            <a:bgClr>
              <a:schemeClr val="bg1"/>
            </a:bgClr>
          </a:pattFill>
        </p:spPr>
        <p:txBody>
          <a:bodyPr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tx1"/>
                </a:solidFill>
                <a:latin typeface="Arial" panose="020B0604020202020204" pitchFamily="34" charset="0"/>
                <a:cs typeface="Arial" panose="020B0604020202020204" pitchFamily="34" charset="0"/>
              </a:defRPr>
            </a:lvl1pPr>
          </a:lstStyle>
          <a:p>
            <a:pPr lvl="0"/>
            <a:r>
              <a:rPr lang="en-US" noProof="0"/>
              <a:t>Click icon to add picture</a:t>
            </a:r>
            <a:endParaRPr lang="id-ID" noProof="0"/>
          </a:p>
        </p:txBody>
      </p:sp>
      <p:pic>
        <p:nvPicPr>
          <p:cNvPr id="7" name="Picture 6" descr="A picture containing text, sign&#10;&#10;Description automatically generated">
            <a:extLst>
              <a:ext uri="{FF2B5EF4-FFF2-40B4-BE49-F238E27FC236}">
                <a16:creationId xmlns:a16="http://schemas.microsoft.com/office/drawing/2014/main" id="{BA1DF501-4A73-4A84-A4FE-2210F60A47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32563874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35C341BB-0A80-4CE5-BDFA-C4B8E03F80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0" y="3121025"/>
            <a:ext cx="4775200"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AD05D5A7-BF2F-49B9-9FF3-E39D70EEF6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18175" y="1273175"/>
            <a:ext cx="4776788"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A49817A5-400A-4890-9579-A0AF24D8211F}"/>
              </a:ext>
            </a:extLst>
          </p:cNvPr>
          <p:cNvCxnSpPr/>
          <p:nvPr userDrawn="1"/>
        </p:nvCxnSpPr>
        <p:spPr>
          <a:xfrm>
            <a:off x="11239500"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Picture Placeholder 15"/>
          <p:cNvSpPr>
            <a:spLocks noGrp="1"/>
          </p:cNvSpPr>
          <p:nvPr>
            <p:ph type="pic" sz="quarter" idx="10"/>
          </p:nvPr>
        </p:nvSpPr>
        <p:spPr>
          <a:xfrm>
            <a:off x="1413228" y="3255156"/>
            <a:ext cx="3661044" cy="2311003"/>
          </a:xfrm>
          <a:custGeom>
            <a:avLst/>
            <a:gdLst>
              <a:gd name="connsiteX0" fmla="*/ 0 w 3661044"/>
              <a:gd name="connsiteY0" fmla="*/ 0 h 2311003"/>
              <a:gd name="connsiteX1" fmla="*/ 3661044 w 3661044"/>
              <a:gd name="connsiteY1" fmla="*/ 0 h 2311003"/>
              <a:gd name="connsiteX2" fmla="*/ 3661044 w 3661044"/>
              <a:gd name="connsiteY2" fmla="*/ 2311003 h 2311003"/>
              <a:gd name="connsiteX3" fmla="*/ 0 w 3661044"/>
              <a:gd name="connsiteY3" fmla="*/ 2311003 h 2311003"/>
            </a:gdLst>
            <a:ahLst/>
            <a:cxnLst>
              <a:cxn ang="0">
                <a:pos x="connsiteX0" y="connsiteY0"/>
              </a:cxn>
              <a:cxn ang="0">
                <a:pos x="connsiteX1" y="connsiteY1"/>
              </a:cxn>
              <a:cxn ang="0">
                <a:pos x="connsiteX2" y="connsiteY2"/>
              </a:cxn>
              <a:cxn ang="0">
                <a:pos x="connsiteX3" y="connsiteY3"/>
              </a:cxn>
            </a:cxnLst>
            <a:rect l="l" t="t" r="r" b="b"/>
            <a:pathLst>
              <a:path w="3661044" h="2311003">
                <a:moveTo>
                  <a:pt x="0" y="0"/>
                </a:moveTo>
                <a:lnTo>
                  <a:pt x="3661044" y="0"/>
                </a:lnTo>
                <a:lnTo>
                  <a:pt x="3661044" y="2311003"/>
                </a:lnTo>
                <a:lnTo>
                  <a:pt x="0" y="2311003"/>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7" name="Picture Placeholder 16"/>
          <p:cNvSpPr>
            <a:spLocks noGrp="1"/>
          </p:cNvSpPr>
          <p:nvPr>
            <p:ph type="pic" sz="quarter" idx="11"/>
          </p:nvPr>
        </p:nvSpPr>
        <p:spPr>
          <a:xfrm>
            <a:off x="6274493" y="1408546"/>
            <a:ext cx="3661044" cy="2311003"/>
          </a:xfrm>
          <a:custGeom>
            <a:avLst/>
            <a:gdLst>
              <a:gd name="connsiteX0" fmla="*/ 0 w 3661044"/>
              <a:gd name="connsiteY0" fmla="*/ 0 h 2311003"/>
              <a:gd name="connsiteX1" fmla="*/ 3661044 w 3661044"/>
              <a:gd name="connsiteY1" fmla="*/ 0 h 2311003"/>
              <a:gd name="connsiteX2" fmla="*/ 3661044 w 3661044"/>
              <a:gd name="connsiteY2" fmla="*/ 2311003 h 2311003"/>
              <a:gd name="connsiteX3" fmla="*/ 0 w 3661044"/>
              <a:gd name="connsiteY3" fmla="*/ 2311003 h 2311003"/>
            </a:gdLst>
            <a:ahLst/>
            <a:cxnLst>
              <a:cxn ang="0">
                <a:pos x="connsiteX0" y="connsiteY0"/>
              </a:cxn>
              <a:cxn ang="0">
                <a:pos x="connsiteX1" y="connsiteY1"/>
              </a:cxn>
              <a:cxn ang="0">
                <a:pos x="connsiteX2" y="connsiteY2"/>
              </a:cxn>
              <a:cxn ang="0">
                <a:pos x="connsiteX3" y="connsiteY3"/>
              </a:cxn>
            </a:cxnLst>
            <a:rect l="l" t="t" r="r" b="b"/>
            <a:pathLst>
              <a:path w="3661044" h="2311003">
                <a:moveTo>
                  <a:pt x="0" y="0"/>
                </a:moveTo>
                <a:lnTo>
                  <a:pt x="3661044" y="0"/>
                </a:lnTo>
                <a:lnTo>
                  <a:pt x="3661044" y="2311003"/>
                </a:lnTo>
                <a:lnTo>
                  <a:pt x="0" y="2311003"/>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7" name="Picture 6" descr="A picture containing text, sign&#10;&#10;Description automatically generated">
            <a:extLst>
              <a:ext uri="{FF2B5EF4-FFF2-40B4-BE49-F238E27FC236}">
                <a16:creationId xmlns:a16="http://schemas.microsoft.com/office/drawing/2014/main" id="{93D335BE-562A-4685-A16A-1B38A76AD2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86786" y="444196"/>
            <a:ext cx="677690" cy="1254695"/>
          </a:xfrm>
          <a:prstGeom prst="rect">
            <a:avLst/>
          </a:prstGeom>
        </p:spPr>
      </p:pic>
    </p:spTree>
    <p:extLst>
      <p:ext uri="{BB962C8B-B14F-4D97-AF65-F5344CB8AC3E}">
        <p14:creationId xmlns:p14="http://schemas.microsoft.com/office/powerpoint/2010/main" val="1218686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CEC7BAD-B744-43E4-A0E2-DB91805EFD30}"/>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9"/>
          <p:cNvSpPr>
            <a:spLocks noGrp="1"/>
          </p:cNvSpPr>
          <p:nvPr>
            <p:ph type="pic" sz="quarter" idx="10"/>
          </p:nvPr>
        </p:nvSpPr>
        <p:spPr>
          <a:xfrm>
            <a:off x="7048980" y="0"/>
            <a:ext cx="5143017" cy="6858000"/>
          </a:xfrm>
          <a:pattFill prst="pct5">
            <a:fgClr>
              <a:srgbClr val="18163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5" name="Picture 4" descr="A picture containing text, sign&#10;&#10;Description automatically generated">
            <a:extLst>
              <a:ext uri="{FF2B5EF4-FFF2-40B4-BE49-F238E27FC236}">
                <a16:creationId xmlns:a16="http://schemas.microsoft.com/office/drawing/2014/main" id="{282A646E-8FCF-4ADB-989D-90FE972C43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1207555713"/>
      </p:ext>
    </p:extLst>
  </p:cSld>
  <p:clrMapOvr>
    <a:masterClrMapping/>
  </p:clrMapOvr>
  <p:extLst>
    <p:ext uri="{DCECCB84-F9BA-43D5-87BE-67443E8EF086}">
      <p15:sldGuideLst xmlns:p15="http://schemas.microsoft.com/office/powerpoint/2012/main">
        <p15:guide id="1" orient="horz" pos="459" userDrawn="1">
          <p15:clr>
            <a:srgbClr val="FBAE40"/>
          </p15:clr>
        </p15:guide>
        <p15:guide id="2" orient="horz" pos="370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4AE288C8-9E19-4A52-BF39-09FE9557BF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12749" b="2042"/>
          <a:stretch>
            <a:fillRect/>
          </a:stretch>
        </p:blipFill>
        <p:spPr bwMode="auto">
          <a:xfrm>
            <a:off x="6091238" y="1662113"/>
            <a:ext cx="4999037" cy="415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C460BFB4-4025-4E95-A7FD-FCD4A934D020}"/>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3"/>
          <p:cNvSpPr>
            <a:spLocks noGrp="1"/>
          </p:cNvSpPr>
          <p:nvPr>
            <p:ph type="pic" sz="quarter" idx="10"/>
          </p:nvPr>
        </p:nvSpPr>
        <p:spPr>
          <a:xfrm>
            <a:off x="6348514" y="1927186"/>
            <a:ext cx="4481143" cy="2464694"/>
          </a:xfr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6" name="Picture 5" descr="A picture containing text, sign&#10;&#10;Description automatically generated">
            <a:extLst>
              <a:ext uri="{FF2B5EF4-FFF2-40B4-BE49-F238E27FC236}">
                <a16:creationId xmlns:a16="http://schemas.microsoft.com/office/drawing/2014/main" id="{348ECC28-0762-4B9A-835B-ED734F5BF0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2041213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1BBE0D-E847-4341-853F-4ABB2CBFD981}"/>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83E7A58-6E2D-45DF-B401-DA4FD01EA22D}"/>
              </a:ext>
            </a:extLst>
          </p:cNvPr>
          <p:cNvSpPr/>
          <p:nvPr userDrawn="1"/>
        </p:nvSpPr>
        <p:spPr>
          <a:xfrm>
            <a:off x="7329488" y="0"/>
            <a:ext cx="4862512" cy="6858000"/>
          </a:xfrm>
          <a:prstGeom prst="rect">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4" name="Picture 3" descr="A picture containing text, sign&#10;&#10;Description automatically generated">
            <a:extLst>
              <a:ext uri="{FF2B5EF4-FFF2-40B4-BE49-F238E27FC236}">
                <a16:creationId xmlns:a16="http://schemas.microsoft.com/office/drawing/2014/main" id="{5D51D2DF-1DC9-494B-A00F-80B543292E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595663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8527D9-A8EE-4CDE-AD98-A238986C297A}"/>
              </a:ext>
            </a:extLst>
          </p:cNvPr>
          <p:cNvSpPr/>
          <p:nvPr userDrawn="1"/>
        </p:nvSpPr>
        <p:spPr>
          <a:xfrm>
            <a:off x="1952625" y="3368675"/>
            <a:ext cx="9180513" cy="495300"/>
          </a:xfrm>
          <a:prstGeom prst="rect">
            <a:avLst/>
          </a:prstGeom>
          <a:solidFill>
            <a:srgbClr val="2E54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3" name="Rectangle 2">
            <a:extLst>
              <a:ext uri="{FF2B5EF4-FFF2-40B4-BE49-F238E27FC236}">
                <a16:creationId xmlns:a16="http://schemas.microsoft.com/office/drawing/2014/main" id="{3FBD2F67-50A0-4946-ACC6-27B51CB985BE}"/>
              </a:ext>
            </a:extLst>
          </p:cNvPr>
          <p:cNvSpPr/>
          <p:nvPr userDrawn="1"/>
        </p:nvSpPr>
        <p:spPr>
          <a:xfrm>
            <a:off x="1952625" y="4359275"/>
            <a:ext cx="9180513" cy="495300"/>
          </a:xfrm>
          <a:prstGeom prst="rect">
            <a:avLst/>
          </a:prstGeom>
          <a:solidFill>
            <a:srgbClr val="2E54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4" name="Rectangle 3">
            <a:extLst>
              <a:ext uri="{FF2B5EF4-FFF2-40B4-BE49-F238E27FC236}">
                <a16:creationId xmlns:a16="http://schemas.microsoft.com/office/drawing/2014/main" id="{AF66A1E8-973E-4590-950E-503305B37CC1}"/>
              </a:ext>
            </a:extLst>
          </p:cNvPr>
          <p:cNvSpPr/>
          <p:nvPr userDrawn="1"/>
        </p:nvSpPr>
        <p:spPr>
          <a:xfrm>
            <a:off x="1952625" y="2378075"/>
            <a:ext cx="9180513" cy="495300"/>
          </a:xfrm>
          <a:prstGeom prst="rect">
            <a:avLst/>
          </a:prstGeom>
          <a:solidFill>
            <a:srgbClr val="0825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5" name="Rectangle 4">
            <a:extLst>
              <a:ext uri="{FF2B5EF4-FFF2-40B4-BE49-F238E27FC236}">
                <a16:creationId xmlns:a16="http://schemas.microsoft.com/office/drawing/2014/main" id="{DFAFD130-B6DF-4419-93A8-88F631CD6D4B}"/>
              </a:ext>
            </a:extLst>
          </p:cNvPr>
          <p:cNvSpPr/>
          <p:nvPr userDrawn="1"/>
        </p:nvSpPr>
        <p:spPr>
          <a:xfrm>
            <a:off x="1952625" y="5349875"/>
            <a:ext cx="9180513" cy="495300"/>
          </a:xfrm>
          <a:prstGeom prst="rect">
            <a:avLst/>
          </a:prstGeom>
          <a:solidFill>
            <a:srgbClr val="2E54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cxnSp>
        <p:nvCxnSpPr>
          <p:cNvPr id="6" name="Straight Connector 5">
            <a:extLst>
              <a:ext uri="{FF2B5EF4-FFF2-40B4-BE49-F238E27FC236}">
                <a16:creationId xmlns:a16="http://schemas.microsoft.com/office/drawing/2014/main" id="{3BE81B09-1161-4FD1-9CBD-F43689CE4523}"/>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sign&#10;&#10;Description automatically generated">
            <a:extLst>
              <a:ext uri="{FF2B5EF4-FFF2-40B4-BE49-F238E27FC236}">
                <a16:creationId xmlns:a16="http://schemas.microsoft.com/office/drawing/2014/main" id="{A6CE39B0-8865-4966-98FB-841A68C23B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2130424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897B0C9-AC95-4DE5-B0C6-179234D44127}"/>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6501B0B-0C26-4493-BEF4-E2B0A16CC0B5}"/>
              </a:ext>
            </a:extLst>
          </p:cNvPr>
          <p:cNvSpPr/>
          <p:nvPr userDrawn="1"/>
        </p:nvSpPr>
        <p:spPr>
          <a:xfrm>
            <a:off x="2651125" y="2212975"/>
            <a:ext cx="2363788" cy="3671888"/>
          </a:xfrm>
          <a:prstGeom prst="roundRect">
            <a:avLst>
              <a:gd name="adj" fmla="val 0"/>
            </a:avLst>
          </a:prstGeom>
          <a:solidFill>
            <a:srgbClr val="023F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4" name="Rectangle: Rounded Corners 3">
            <a:extLst>
              <a:ext uri="{FF2B5EF4-FFF2-40B4-BE49-F238E27FC236}">
                <a16:creationId xmlns:a16="http://schemas.microsoft.com/office/drawing/2014/main" id="{24780214-9066-45F8-B81D-B05BC3A78349}"/>
              </a:ext>
            </a:extLst>
          </p:cNvPr>
          <p:cNvSpPr/>
          <p:nvPr userDrawn="1"/>
        </p:nvSpPr>
        <p:spPr>
          <a:xfrm>
            <a:off x="5324475" y="2212975"/>
            <a:ext cx="2363788" cy="3671888"/>
          </a:xfrm>
          <a:prstGeom prst="roundRect">
            <a:avLst>
              <a:gd name="adj" fmla="val 0"/>
            </a:avLst>
          </a:prstGeom>
          <a:solidFill>
            <a:srgbClr val="023F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5" name="Rectangle: Rounded Corners 4">
            <a:extLst>
              <a:ext uri="{FF2B5EF4-FFF2-40B4-BE49-F238E27FC236}">
                <a16:creationId xmlns:a16="http://schemas.microsoft.com/office/drawing/2014/main" id="{012631AF-E14C-4C30-86E6-079052FB566D}"/>
              </a:ext>
            </a:extLst>
          </p:cNvPr>
          <p:cNvSpPr/>
          <p:nvPr userDrawn="1"/>
        </p:nvSpPr>
        <p:spPr>
          <a:xfrm>
            <a:off x="7996238" y="2212975"/>
            <a:ext cx="2363787" cy="3671888"/>
          </a:xfrm>
          <a:prstGeom prst="roundRect">
            <a:avLst>
              <a:gd name="adj" fmla="val 0"/>
            </a:avLst>
          </a:prstGeom>
          <a:solidFill>
            <a:srgbClr val="023F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6" name="Picture 5" descr="A picture containing text, sign&#10;&#10;Description automatically generated">
            <a:extLst>
              <a:ext uri="{FF2B5EF4-FFF2-40B4-BE49-F238E27FC236}">
                <a16:creationId xmlns:a16="http://schemas.microsoft.com/office/drawing/2014/main" id="{551E2699-4199-46A0-99EA-CF495912DF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37551342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9CB9796-A4F2-4804-B91C-0FBDCB1BAD52}"/>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0"/>
          </p:nvPr>
        </p:nvSpPr>
        <p:spPr>
          <a:xfrm>
            <a:off x="6534425" y="1541417"/>
            <a:ext cx="4564930" cy="5316583"/>
          </a:xfrm>
          <a:prstGeom prst="rect">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5" name="Picture 4" descr="A picture containing text, sign&#10;&#10;Description automatically generated">
            <a:extLst>
              <a:ext uri="{FF2B5EF4-FFF2-40B4-BE49-F238E27FC236}">
                <a16:creationId xmlns:a16="http://schemas.microsoft.com/office/drawing/2014/main" id="{3A783347-35AB-47F5-881E-66FF00847F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3454926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solidFill>
            <a:schemeClr val="accent3">
              <a:lumMod val="20000"/>
              <a:lumOff val="80000"/>
            </a:schemeClr>
          </a:solidFill>
        </p:spPr>
        <p:txBody>
          <a:bodyPr/>
          <a:lstStyle/>
          <a:p>
            <a:pPr lvl="0"/>
            <a:endParaRPr lang="id-ID" noProof="0"/>
          </a:p>
        </p:txBody>
      </p:sp>
    </p:spTree>
    <p:extLst>
      <p:ext uri="{BB962C8B-B14F-4D97-AF65-F5344CB8AC3E}">
        <p14:creationId xmlns:p14="http://schemas.microsoft.com/office/powerpoint/2010/main" val="974347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3167AA7-9085-4A00-AFA9-F943ACEEA8F3}"/>
              </a:ext>
            </a:extLst>
          </p:cNvPr>
          <p:cNvCxnSpPr/>
          <p:nvPr userDrawn="1"/>
        </p:nvCxnSpPr>
        <p:spPr>
          <a:xfrm>
            <a:off x="11239500"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A10FBF5-B2F0-46B4-A4F7-D854AC341A80}"/>
              </a:ext>
            </a:extLst>
          </p:cNvPr>
          <p:cNvSpPr/>
          <p:nvPr userDrawn="1"/>
        </p:nvSpPr>
        <p:spPr>
          <a:xfrm>
            <a:off x="0" y="1393825"/>
            <a:ext cx="6700838" cy="1730375"/>
          </a:xfrm>
          <a:prstGeom prst="rect">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1" name="Picture Placeholder 10"/>
          <p:cNvSpPr>
            <a:spLocks noGrp="1"/>
          </p:cNvSpPr>
          <p:nvPr>
            <p:ph type="pic" sz="quarter" idx="10"/>
          </p:nvPr>
        </p:nvSpPr>
        <p:spPr>
          <a:xfrm>
            <a:off x="4650376" y="3225806"/>
            <a:ext cx="2050871" cy="1889214"/>
          </a:xfrm>
          <a:custGeom>
            <a:avLst/>
            <a:gdLst>
              <a:gd name="connsiteX0" fmla="*/ 0 w 2050871"/>
              <a:gd name="connsiteY0" fmla="*/ 0 h 1889214"/>
              <a:gd name="connsiteX1" fmla="*/ 2050871 w 2050871"/>
              <a:gd name="connsiteY1" fmla="*/ 0 h 1889214"/>
              <a:gd name="connsiteX2" fmla="*/ 2050871 w 2050871"/>
              <a:gd name="connsiteY2" fmla="*/ 1889214 h 1889214"/>
              <a:gd name="connsiteX3" fmla="*/ 0 w 2050871"/>
              <a:gd name="connsiteY3" fmla="*/ 1889214 h 1889214"/>
            </a:gdLst>
            <a:ahLst/>
            <a:cxnLst>
              <a:cxn ang="0">
                <a:pos x="connsiteX0" y="connsiteY0"/>
              </a:cxn>
              <a:cxn ang="0">
                <a:pos x="connsiteX1" y="connsiteY1"/>
              </a:cxn>
              <a:cxn ang="0">
                <a:pos x="connsiteX2" y="connsiteY2"/>
              </a:cxn>
              <a:cxn ang="0">
                <a:pos x="connsiteX3" y="connsiteY3"/>
              </a:cxn>
            </a:cxnLst>
            <a:rect l="l" t="t" r="r" b="b"/>
            <a:pathLst>
              <a:path w="2050871" h="1889214">
                <a:moveTo>
                  <a:pt x="0" y="0"/>
                </a:moveTo>
                <a:lnTo>
                  <a:pt x="2050871" y="0"/>
                </a:lnTo>
                <a:lnTo>
                  <a:pt x="2050871" y="1889214"/>
                </a:lnTo>
                <a:lnTo>
                  <a:pt x="0" y="1889214"/>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10" name="Picture Placeholder 9"/>
          <p:cNvSpPr>
            <a:spLocks noGrp="1"/>
          </p:cNvSpPr>
          <p:nvPr>
            <p:ph type="pic" sz="quarter" idx="11"/>
          </p:nvPr>
        </p:nvSpPr>
        <p:spPr>
          <a:xfrm>
            <a:off x="6809377" y="3225805"/>
            <a:ext cx="3497214" cy="2580755"/>
          </a:xfrm>
          <a:custGeom>
            <a:avLst/>
            <a:gdLst>
              <a:gd name="connsiteX0" fmla="*/ 0 w 3497214"/>
              <a:gd name="connsiteY0" fmla="*/ 0 h 2580755"/>
              <a:gd name="connsiteX1" fmla="*/ 3497214 w 3497214"/>
              <a:gd name="connsiteY1" fmla="*/ 0 h 2580755"/>
              <a:gd name="connsiteX2" fmla="*/ 3497214 w 3497214"/>
              <a:gd name="connsiteY2" fmla="*/ 2580755 h 2580755"/>
              <a:gd name="connsiteX3" fmla="*/ 0 w 3497214"/>
              <a:gd name="connsiteY3" fmla="*/ 2580755 h 2580755"/>
            </a:gdLst>
            <a:ahLst/>
            <a:cxnLst>
              <a:cxn ang="0">
                <a:pos x="connsiteX0" y="connsiteY0"/>
              </a:cxn>
              <a:cxn ang="0">
                <a:pos x="connsiteX1" y="connsiteY1"/>
              </a:cxn>
              <a:cxn ang="0">
                <a:pos x="connsiteX2" y="connsiteY2"/>
              </a:cxn>
              <a:cxn ang="0">
                <a:pos x="connsiteX3" y="connsiteY3"/>
              </a:cxn>
            </a:cxnLst>
            <a:rect l="l" t="t" r="r" b="b"/>
            <a:pathLst>
              <a:path w="3497214" h="2580755">
                <a:moveTo>
                  <a:pt x="0" y="0"/>
                </a:moveTo>
                <a:lnTo>
                  <a:pt x="3497214" y="0"/>
                </a:lnTo>
                <a:lnTo>
                  <a:pt x="3497214" y="2580755"/>
                </a:lnTo>
                <a:lnTo>
                  <a:pt x="0" y="2580755"/>
                </a:lnTo>
                <a:close/>
              </a:path>
            </a:pathLst>
          </a:custGeom>
          <a:pattFill prst="pct5">
            <a:fgClr>
              <a:schemeClr val="accent1"/>
            </a:fgClr>
            <a:bgClr>
              <a:schemeClr val="bg1"/>
            </a:bgClr>
          </a:pattFill>
        </p:spPr>
        <p:txBody>
          <a:bodyPr rtlCol="0">
            <a:no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6" name="Picture 5" descr="A picture containing text, sign&#10;&#10;Description automatically generated">
            <a:extLst>
              <a:ext uri="{FF2B5EF4-FFF2-40B4-BE49-F238E27FC236}">
                <a16:creationId xmlns:a16="http://schemas.microsoft.com/office/drawing/2014/main" id="{DA56F31B-736C-4E76-8488-CD011065F5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96115" y="444196"/>
            <a:ext cx="677690" cy="1254695"/>
          </a:xfrm>
          <a:prstGeom prst="rect">
            <a:avLst/>
          </a:prstGeom>
        </p:spPr>
      </p:pic>
    </p:spTree>
    <p:extLst>
      <p:ext uri="{BB962C8B-B14F-4D97-AF65-F5344CB8AC3E}">
        <p14:creationId xmlns:p14="http://schemas.microsoft.com/office/powerpoint/2010/main" val="220933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76BE81-53BA-49FB-850A-5838F77C4F85}"/>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p:cNvSpPr>
            <a:spLocks noGrp="1"/>
          </p:cNvSpPr>
          <p:nvPr>
            <p:ph type="pic" sz="quarter" idx="10"/>
          </p:nvPr>
        </p:nvSpPr>
        <p:spPr>
          <a:xfrm>
            <a:off x="6997729" y="1004586"/>
            <a:ext cx="1325562" cy="1327150"/>
          </a:xfrm>
          <a:prstGeom prst="ellipse">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7" name="Picture Placeholder 5"/>
          <p:cNvSpPr>
            <a:spLocks noGrp="1"/>
          </p:cNvSpPr>
          <p:nvPr>
            <p:ph type="pic" sz="quarter" idx="11"/>
          </p:nvPr>
        </p:nvSpPr>
        <p:spPr>
          <a:xfrm>
            <a:off x="6997729" y="2759976"/>
            <a:ext cx="1325562" cy="1327150"/>
          </a:xfrm>
          <a:prstGeom prst="ellipse">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8" name="Picture Placeholder 5"/>
          <p:cNvSpPr>
            <a:spLocks noGrp="1"/>
          </p:cNvSpPr>
          <p:nvPr>
            <p:ph type="pic" sz="quarter" idx="12"/>
          </p:nvPr>
        </p:nvSpPr>
        <p:spPr>
          <a:xfrm>
            <a:off x="6997729" y="4515366"/>
            <a:ext cx="1325562" cy="1327150"/>
          </a:xfrm>
          <a:prstGeom prst="ellipse">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9" name="Picture 8" descr="A picture containing text, sign&#10;&#10;Description automatically generated">
            <a:extLst>
              <a:ext uri="{FF2B5EF4-FFF2-40B4-BE49-F238E27FC236}">
                <a16:creationId xmlns:a16="http://schemas.microsoft.com/office/drawing/2014/main" id="{95F25781-EA47-4A61-B77A-73D2DED0B7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1555954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1FC11D4-8F7E-4A0E-829F-E13C5939E05D}"/>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p:cNvSpPr>
            <a:spLocks noGrp="1"/>
          </p:cNvSpPr>
          <p:nvPr>
            <p:ph type="pic" sz="quarter" idx="11"/>
          </p:nvPr>
        </p:nvSpPr>
        <p:spPr>
          <a:xfrm>
            <a:off x="9589180" y="1658938"/>
            <a:ext cx="1673905" cy="1672463"/>
          </a:xfrm>
          <a:prstGeom prst="ellipse">
            <a:avLst/>
          </a:prstGeom>
          <a:pattFill prst="pct5">
            <a:fgClr>
              <a:srgbClr val="571FD4"/>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sp>
        <p:nvSpPr>
          <p:cNvPr id="4" name="Picture Placeholder 3"/>
          <p:cNvSpPr>
            <a:spLocks noGrp="1"/>
          </p:cNvSpPr>
          <p:nvPr>
            <p:ph type="pic" sz="quarter" idx="10"/>
          </p:nvPr>
        </p:nvSpPr>
        <p:spPr>
          <a:xfrm>
            <a:off x="5402207" y="0"/>
            <a:ext cx="3273827" cy="6858000"/>
          </a:xfr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6" name="Picture 5" descr="A picture containing text, sign&#10;&#10;Description automatically generated">
            <a:extLst>
              <a:ext uri="{FF2B5EF4-FFF2-40B4-BE49-F238E27FC236}">
                <a16:creationId xmlns:a16="http://schemas.microsoft.com/office/drawing/2014/main" id="{2D59474F-02C5-494E-97DE-9A385667B7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3212623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28915" y="0"/>
            <a:ext cx="11263085" cy="6857999"/>
          </a:xfrm>
          <a:pattFill prst="pct5">
            <a:fgClr>
              <a:schemeClr val="bg1">
                <a:lumMod val="65000"/>
              </a:schemeClr>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3" name="Picture 2" descr="A picture containing text, sign&#10;&#10;Description automatically generated">
            <a:extLst>
              <a:ext uri="{FF2B5EF4-FFF2-40B4-BE49-F238E27FC236}">
                <a16:creationId xmlns:a16="http://schemas.microsoft.com/office/drawing/2014/main" id="{38E1EE01-F30D-4A33-BD96-3D4CE6311D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1557757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87F068B-9EBC-4574-82D3-80A7660E5D11}"/>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0"/>
          </p:nvPr>
        </p:nvSpPr>
        <p:spPr>
          <a:xfrm>
            <a:off x="1863637" y="2659735"/>
            <a:ext cx="4116287" cy="1242865"/>
          </a:xfr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5" name="Picture 4" descr="A picture containing text, sign&#10;&#10;Description automatically generated">
            <a:extLst>
              <a:ext uri="{FF2B5EF4-FFF2-40B4-BE49-F238E27FC236}">
                <a16:creationId xmlns:a16="http://schemas.microsoft.com/office/drawing/2014/main" id="{33503592-8846-419D-BFE1-6169A1B85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589472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Round Same Side Corner Rectangle 7">
            <a:extLst>
              <a:ext uri="{FF2B5EF4-FFF2-40B4-BE49-F238E27FC236}">
                <a16:creationId xmlns:a16="http://schemas.microsoft.com/office/drawing/2014/main" id="{B014612E-1FE8-4151-A071-110DB63BCF3C}"/>
              </a:ext>
            </a:extLst>
          </p:cNvPr>
          <p:cNvSpPr/>
          <p:nvPr userDrawn="1"/>
        </p:nvSpPr>
        <p:spPr>
          <a:xfrm rot="5400000">
            <a:off x="6209507" y="665956"/>
            <a:ext cx="1817688" cy="7616825"/>
          </a:xfrm>
          <a:prstGeom prst="round2SameRect">
            <a:avLst>
              <a:gd name="adj1" fmla="val 10295"/>
              <a:gd name="adj2" fmla="val 0"/>
            </a:avLst>
          </a:pr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5" name="Round Same Side Corner Rectangle 8">
            <a:extLst>
              <a:ext uri="{FF2B5EF4-FFF2-40B4-BE49-F238E27FC236}">
                <a16:creationId xmlns:a16="http://schemas.microsoft.com/office/drawing/2014/main" id="{24E6DD42-4CF2-4104-A540-21605306A6A8}"/>
              </a:ext>
            </a:extLst>
          </p:cNvPr>
          <p:cNvSpPr/>
          <p:nvPr userDrawn="1"/>
        </p:nvSpPr>
        <p:spPr>
          <a:xfrm rot="16200000">
            <a:off x="1939132" y="3675856"/>
            <a:ext cx="1817688" cy="1597025"/>
          </a:xfrm>
          <a:prstGeom prst="round2SameRect">
            <a:avLst>
              <a:gd name="adj1" fmla="val 9344"/>
              <a:gd name="adj2" fmla="val 0"/>
            </a:avLst>
          </a:prstGeom>
          <a:solidFill>
            <a:srgbClr val="023F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cxnSp>
        <p:nvCxnSpPr>
          <p:cNvPr id="6" name="Straight Connector 5">
            <a:extLst>
              <a:ext uri="{FF2B5EF4-FFF2-40B4-BE49-F238E27FC236}">
                <a16:creationId xmlns:a16="http://schemas.microsoft.com/office/drawing/2014/main" id="{E6E3ACA8-2A6A-49D0-A4CD-12DB4CF443EB}"/>
              </a:ext>
            </a:extLst>
          </p:cNvPr>
          <p:cNvCxnSpPr/>
          <p:nvPr userDrawn="1"/>
        </p:nvCxnSpPr>
        <p:spPr>
          <a:xfrm>
            <a:off x="928688" y="0"/>
            <a:ext cx="0" cy="685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0"/>
          </p:nvPr>
        </p:nvSpPr>
        <p:spPr>
          <a:xfrm>
            <a:off x="3035193" y="3883135"/>
            <a:ext cx="1227467" cy="1228937"/>
          </a:xfrm>
          <a:prstGeom prst="ellipse">
            <a:avLst/>
          </a:prstGeom>
          <a:pattFill prst="pct5">
            <a:fgClr>
              <a:schemeClr val="accent1"/>
            </a:fgClr>
            <a:bgClr>
              <a:schemeClr val="bg1"/>
            </a:bgClr>
          </a:pattFill>
        </p:spPr>
        <p:txBody>
          <a:bodyPr rtlCol="0">
            <a:normAutofit/>
          </a:bodyPr>
          <a:lstStyle>
            <a:lvl1pPr>
              <a:defRPr sz="1100">
                <a:latin typeface="Arial" panose="020B0604020202020204" pitchFamily="34" charset="0"/>
                <a:cs typeface="Arial" panose="020B0604020202020204" pitchFamily="34" charset="0"/>
              </a:defRPr>
            </a:lvl1pPr>
          </a:lstStyle>
          <a:p>
            <a:pPr lvl="0"/>
            <a:endParaRPr lang="en-ID" noProof="0"/>
          </a:p>
        </p:txBody>
      </p:sp>
      <p:pic>
        <p:nvPicPr>
          <p:cNvPr id="8" name="Picture 7" descr="A picture containing text, sign&#10;&#10;Description automatically generated">
            <a:extLst>
              <a:ext uri="{FF2B5EF4-FFF2-40B4-BE49-F238E27FC236}">
                <a16:creationId xmlns:a16="http://schemas.microsoft.com/office/drawing/2014/main" id="{088A578B-F6B9-4131-9FA4-5CF0D8A38D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36" y="444196"/>
            <a:ext cx="677690" cy="1254695"/>
          </a:xfrm>
          <a:prstGeom prst="rect">
            <a:avLst/>
          </a:prstGeom>
        </p:spPr>
      </p:pic>
    </p:spTree>
    <p:extLst>
      <p:ext uri="{BB962C8B-B14F-4D97-AF65-F5344CB8AC3E}">
        <p14:creationId xmlns:p14="http://schemas.microsoft.com/office/powerpoint/2010/main" val="6501815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0EB3101-2901-432C-83D4-D07ECAD59909}"/>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D" altLang="en-US"/>
          </a:p>
        </p:txBody>
      </p:sp>
      <p:sp>
        <p:nvSpPr>
          <p:cNvPr id="1027" name="Text Placeholder 2">
            <a:extLst>
              <a:ext uri="{FF2B5EF4-FFF2-40B4-BE49-F238E27FC236}">
                <a16:creationId xmlns:a16="http://schemas.microsoft.com/office/drawing/2014/main" id="{99C6F048-268D-4E4C-9CA2-6151F39602D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D" altLang="en-US"/>
          </a:p>
        </p:txBody>
      </p:sp>
      <p:sp>
        <p:nvSpPr>
          <p:cNvPr id="4" name="Date Placeholder 3">
            <a:extLst>
              <a:ext uri="{FF2B5EF4-FFF2-40B4-BE49-F238E27FC236}">
                <a16:creationId xmlns:a16="http://schemas.microsoft.com/office/drawing/2014/main" id="{428EE875-568E-48E5-8777-BFDB0F357B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71D39A0B-B996-486C-9A8C-8FE07D86AF8A}" type="datetimeFigureOut">
              <a:rPr lang="en-ID"/>
              <a:pPr>
                <a:defRPr/>
              </a:pPr>
              <a:t>14/05/2022</a:t>
            </a:fld>
            <a:endParaRPr lang="en-ID"/>
          </a:p>
        </p:txBody>
      </p:sp>
      <p:sp>
        <p:nvSpPr>
          <p:cNvPr id="5" name="Footer Placeholder 4">
            <a:extLst>
              <a:ext uri="{FF2B5EF4-FFF2-40B4-BE49-F238E27FC236}">
                <a16:creationId xmlns:a16="http://schemas.microsoft.com/office/drawing/2014/main" id="{D4DC655D-1282-4F2C-B128-7D2B9FF131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ID"/>
          </a:p>
        </p:txBody>
      </p:sp>
      <p:sp>
        <p:nvSpPr>
          <p:cNvPr id="6" name="Slide Number Placeholder 5">
            <a:extLst>
              <a:ext uri="{FF2B5EF4-FFF2-40B4-BE49-F238E27FC236}">
                <a16:creationId xmlns:a16="http://schemas.microsoft.com/office/drawing/2014/main" id="{F7281FEC-7F20-45FB-BCF6-1F051ACFCA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EDE057A6-FAFD-4309-827C-4DABACE8BB33}" type="slidenum">
              <a:rPr lang="en-ID"/>
              <a:pPr>
                <a:defRPr/>
              </a:pPr>
              <a:t>‹#›</a:t>
            </a:fld>
            <a:endParaRPr lang="en-ID"/>
          </a:p>
        </p:txBody>
      </p:sp>
    </p:spTree>
  </p:cSld>
  <p:clrMap bg1="lt1" tx1="dk1" bg2="lt2" tx2="dk2" accent1="accent1" accent2="accent2" accent3="accent3" accent4="accent4" accent5="accent5" accent6="accent6" hlink="hlink" folHlink="folHlink"/>
  <p:sldLayoutIdLst>
    <p:sldLayoutId id="2147483721" r:id="rId1"/>
    <p:sldLayoutId id="2147483720" r:id="rId2"/>
    <p:sldLayoutId id="2147483722" r:id="rId3"/>
    <p:sldLayoutId id="2147483742" r:id="rId4"/>
    <p:sldLayoutId id="2147483724" r:id="rId5"/>
    <p:sldLayoutId id="2147483723"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5" r:id="rId35"/>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49.jpeg"/><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pd.gov.sl/application"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www.pd.gov.sl/application"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68.jpe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6.svg"/></Relationships>
</file>

<file path=ppt/slides/_rels/slide43.xml.rels><?xml version="1.0" encoding="UTF-8" standalone="yes"?>
<Relationships xmlns="http://schemas.openxmlformats.org/package/2006/relationships"><Relationship Id="rId3" Type="http://schemas.openxmlformats.org/officeDocument/2006/relationships/hyperlink" Target="http://www.pd.gov.sl/" TargetMode="External"/><Relationship Id="rId7" Type="http://schemas.openxmlformats.org/officeDocument/2006/relationships/image" Target="../media/image80.jpeg"/><Relationship Id="rId2" Type="http://schemas.openxmlformats.org/officeDocument/2006/relationships/image" Target="../media/image77.png"/><Relationship Id="rId1" Type="http://schemas.openxmlformats.org/officeDocument/2006/relationships/slideLayout" Target="../slideLayouts/slideLayout3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large oil rig in the ocean&#10;&#10;Description automatically generated with low confidence">
            <a:extLst>
              <a:ext uri="{FF2B5EF4-FFF2-40B4-BE49-F238E27FC236}">
                <a16:creationId xmlns:a16="http://schemas.microsoft.com/office/drawing/2014/main" id="{D1E00D49-4996-465A-BB20-0264A09F098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5" name="Rectangle 4">
            <a:extLst>
              <a:ext uri="{FF2B5EF4-FFF2-40B4-BE49-F238E27FC236}">
                <a16:creationId xmlns:a16="http://schemas.microsoft.com/office/drawing/2014/main" id="{58025083-4FE5-47D8-8005-F32C4873527C}"/>
              </a:ext>
            </a:extLst>
          </p:cNvPr>
          <p:cNvSpPr/>
          <p:nvPr/>
        </p:nvSpPr>
        <p:spPr>
          <a:xfrm>
            <a:off x="0" y="3936142"/>
            <a:ext cx="12192000" cy="22804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6" name="TextBox 26">
            <a:extLst>
              <a:ext uri="{FF2B5EF4-FFF2-40B4-BE49-F238E27FC236}">
                <a16:creationId xmlns:a16="http://schemas.microsoft.com/office/drawing/2014/main" id="{41CEAEDB-B1D7-475C-8BD8-BEAA307BC716}"/>
              </a:ext>
            </a:extLst>
          </p:cNvPr>
          <p:cNvSpPr txBox="1">
            <a:spLocks noChangeArrowheads="1"/>
          </p:cNvSpPr>
          <p:nvPr/>
        </p:nvSpPr>
        <p:spPr bwMode="auto">
          <a:xfrm>
            <a:off x="2407504" y="4300313"/>
            <a:ext cx="96437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ZA" altLang="en-US" sz="3200" b="1" dirty="0">
                <a:solidFill>
                  <a:srgbClr val="164D7D"/>
                </a:solidFill>
                <a:latin typeface="Open Sans" panose="020B0606030504020204" pitchFamily="34" charset="0"/>
                <a:cs typeface="Open Sans" panose="020B0606030504020204" pitchFamily="34" charset="0"/>
              </a:rPr>
              <a:t>Republic of Sierra Leone Fifth Licensing Round</a:t>
            </a:r>
            <a:endParaRPr lang="id-ID" altLang="en-US" sz="3200" b="1" dirty="0">
              <a:solidFill>
                <a:srgbClr val="164D7D"/>
              </a:solidFill>
              <a:latin typeface="Open Sans" panose="020B0606030504020204" pitchFamily="34" charset="0"/>
              <a:cs typeface="Open Sans" panose="020B0606030504020204" pitchFamily="34" charset="0"/>
            </a:endParaRPr>
          </a:p>
        </p:txBody>
      </p:sp>
      <p:sp>
        <p:nvSpPr>
          <p:cNvPr id="8" name="TextBox 28">
            <a:extLst>
              <a:ext uri="{FF2B5EF4-FFF2-40B4-BE49-F238E27FC236}">
                <a16:creationId xmlns:a16="http://schemas.microsoft.com/office/drawing/2014/main" id="{F2E7AB52-ED39-4A5D-AE32-0AED1DC6844B}"/>
              </a:ext>
            </a:extLst>
          </p:cNvPr>
          <p:cNvSpPr txBox="1">
            <a:spLocks noChangeArrowheads="1"/>
          </p:cNvSpPr>
          <p:nvPr/>
        </p:nvSpPr>
        <p:spPr bwMode="auto">
          <a:xfrm>
            <a:off x="2436079" y="5015681"/>
            <a:ext cx="4861908"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ZA" altLang="en-US" sz="1400" b="1" dirty="0">
                <a:solidFill>
                  <a:srgbClr val="164D7D"/>
                </a:solidFill>
                <a:latin typeface="Open Sans" panose="020B0606030504020204" pitchFamily="34" charset="0"/>
                <a:cs typeface="Open Sans" panose="020B0606030504020204" pitchFamily="34" charset="0"/>
              </a:rPr>
              <a:t>Presented By: Petroleum Directorate of Sierra Leone</a:t>
            </a:r>
            <a:endParaRPr lang="id-ID" altLang="en-US" sz="1400" b="1" dirty="0">
              <a:solidFill>
                <a:srgbClr val="164D7D"/>
              </a:solidFill>
              <a:latin typeface="Open Sans" panose="020B0606030504020204" pitchFamily="34" charset="0"/>
              <a:cs typeface="Open Sans" panose="020B0606030504020204" pitchFamily="34" charset="0"/>
            </a:endParaRPr>
          </a:p>
        </p:txBody>
      </p:sp>
      <p:pic>
        <p:nvPicPr>
          <p:cNvPr id="10" name="Picture 9" descr="A picture containing text, sign&#10;&#10;Description automatically generated">
            <a:extLst>
              <a:ext uri="{FF2B5EF4-FFF2-40B4-BE49-F238E27FC236}">
                <a16:creationId xmlns:a16="http://schemas.microsoft.com/office/drawing/2014/main" id="{7A73C30D-0512-444E-9626-27ACAFCAF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96" y="4067033"/>
            <a:ext cx="1114730" cy="2063843"/>
          </a:xfrm>
          <a:prstGeom prst="rect">
            <a:avLst/>
          </a:prstGeom>
        </p:spPr>
      </p:pic>
      <p:sp>
        <p:nvSpPr>
          <p:cNvPr id="11" name="Rectangle 10">
            <a:extLst>
              <a:ext uri="{FF2B5EF4-FFF2-40B4-BE49-F238E27FC236}">
                <a16:creationId xmlns:a16="http://schemas.microsoft.com/office/drawing/2014/main" id="{24B65A5F-871C-42A4-8D5B-A191ED959D72}"/>
              </a:ext>
            </a:extLst>
          </p:cNvPr>
          <p:cNvSpPr/>
          <p:nvPr/>
        </p:nvSpPr>
        <p:spPr>
          <a:xfrm>
            <a:off x="1" y="6295693"/>
            <a:ext cx="12192001" cy="165998"/>
          </a:xfrm>
          <a:prstGeom prst="rect">
            <a:avLst/>
          </a:prstGeom>
          <a:solidFill>
            <a:srgbClr val="1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Rectangle 11">
            <a:extLst>
              <a:ext uri="{FF2B5EF4-FFF2-40B4-BE49-F238E27FC236}">
                <a16:creationId xmlns:a16="http://schemas.microsoft.com/office/drawing/2014/main" id="{27792690-C973-4034-9D32-3821485A2798}"/>
              </a:ext>
            </a:extLst>
          </p:cNvPr>
          <p:cNvSpPr/>
          <p:nvPr/>
        </p:nvSpPr>
        <p:spPr>
          <a:xfrm>
            <a:off x="4" y="6460510"/>
            <a:ext cx="12192001" cy="16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FA3C6C3B-F67A-4E89-B1EE-579287779507}"/>
              </a:ext>
            </a:extLst>
          </p:cNvPr>
          <p:cNvSpPr/>
          <p:nvPr/>
        </p:nvSpPr>
        <p:spPr>
          <a:xfrm>
            <a:off x="0" y="6615802"/>
            <a:ext cx="12192001" cy="165998"/>
          </a:xfrm>
          <a:prstGeom prst="rect">
            <a:avLst/>
          </a:prstGeom>
          <a:solidFill>
            <a:srgbClr val="164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5109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Linear Graph outline">
            <a:extLst>
              <a:ext uri="{FF2B5EF4-FFF2-40B4-BE49-F238E27FC236}">
                <a16:creationId xmlns:a16="http://schemas.microsoft.com/office/drawing/2014/main" id="{00C49EC0-40C2-4D6C-A878-210C4EF9E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499" y="1678562"/>
            <a:ext cx="619126" cy="619126"/>
          </a:xfrm>
          <a:prstGeom prst="rect">
            <a:avLst/>
          </a:prstGeom>
        </p:spPr>
      </p:pic>
      <p:sp>
        <p:nvSpPr>
          <p:cNvPr id="8" name="TextBox 35">
            <a:extLst>
              <a:ext uri="{FF2B5EF4-FFF2-40B4-BE49-F238E27FC236}">
                <a16:creationId xmlns:a16="http://schemas.microsoft.com/office/drawing/2014/main" id="{C226C061-F7B2-4087-90FC-B36F8A7661C3}"/>
              </a:ext>
            </a:extLst>
          </p:cNvPr>
          <p:cNvSpPr txBox="1">
            <a:spLocks noChangeArrowheads="1"/>
          </p:cNvSpPr>
          <p:nvPr/>
        </p:nvSpPr>
        <p:spPr bwMode="auto">
          <a:xfrm>
            <a:off x="1577976" y="1635172"/>
            <a:ext cx="50577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sz="3600" b="1" dirty="0">
                <a:solidFill>
                  <a:schemeClr val="bg1"/>
                </a:solidFill>
                <a:latin typeface="Montserrat SemiBold" panose="00000700000000000000" pitchFamily="50" charset="0"/>
                <a:ea typeface="Roboto" panose="02000000000000000000" pitchFamily="2" charset="0"/>
                <a:cs typeface="Open Sans" panose="020B0606030504020204" pitchFamily="34" charset="0"/>
              </a:rPr>
              <a:t>Technical Summary</a:t>
            </a:r>
            <a:endParaRPr lang="en-ID" altLang="en-US" sz="3600" b="1" dirty="0">
              <a:solidFill>
                <a:schemeClr val="bg1"/>
              </a:solidFill>
              <a:latin typeface="Roboto" panose="02000000000000000000" pitchFamily="2" charset="0"/>
              <a:ea typeface="Roboto" panose="02000000000000000000" pitchFamily="2" charset="0"/>
              <a:cs typeface="Open Sans" panose="020B0606030504020204" pitchFamily="34" charset="0"/>
            </a:endParaRPr>
          </a:p>
        </p:txBody>
      </p:sp>
      <p:sp>
        <p:nvSpPr>
          <p:cNvPr id="13" name="TextBox 12">
            <a:extLst>
              <a:ext uri="{FF2B5EF4-FFF2-40B4-BE49-F238E27FC236}">
                <a16:creationId xmlns:a16="http://schemas.microsoft.com/office/drawing/2014/main" id="{C7D70D70-2867-464E-8EE7-A684D19488D3}"/>
              </a:ext>
            </a:extLst>
          </p:cNvPr>
          <p:cNvSpPr txBox="1"/>
          <p:nvPr/>
        </p:nvSpPr>
        <p:spPr>
          <a:xfrm>
            <a:off x="11550058" y="3429000"/>
            <a:ext cx="492443" cy="311393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Technical Framework</a:t>
            </a:r>
          </a:p>
        </p:txBody>
      </p:sp>
      <p:sp>
        <p:nvSpPr>
          <p:cNvPr id="12" name="TextBox 11">
            <a:extLst>
              <a:ext uri="{FF2B5EF4-FFF2-40B4-BE49-F238E27FC236}">
                <a16:creationId xmlns:a16="http://schemas.microsoft.com/office/drawing/2014/main" id="{52947BCB-13E2-4C6E-9EB7-9A1FDDD15390}"/>
              </a:ext>
            </a:extLst>
          </p:cNvPr>
          <p:cNvSpPr txBox="1"/>
          <p:nvPr/>
        </p:nvSpPr>
        <p:spPr>
          <a:xfrm>
            <a:off x="952499" y="4284632"/>
            <a:ext cx="3314700" cy="400110"/>
          </a:xfrm>
          <a:prstGeom prst="rect">
            <a:avLst/>
          </a:prstGeom>
          <a:noFill/>
        </p:spPr>
        <p:txBody>
          <a:bodyPr wrap="square">
            <a:spAutoFit/>
          </a:bodyPr>
          <a:lstStyle/>
          <a:p>
            <a:pPr eaLnBrk="1" fontAlgn="auto" hangingPunct="1">
              <a:spcBef>
                <a:spcPts val="0"/>
              </a:spcBef>
              <a:spcAft>
                <a:spcPts val="0"/>
              </a:spcAft>
              <a:defRPr/>
            </a:pPr>
            <a:r>
              <a:rPr lang="en-US" sz="2000" u="sng"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Ishmael Momoh</a:t>
            </a:r>
          </a:p>
        </p:txBody>
      </p:sp>
      <p:pic>
        <p:nvPicPr>
          <p:cNvPr id="6164" name="Picture 20" descr="Engineering (MEng) - Undergraduate, University of York">
            <a:extLst>
              <a:ext uri="{FF2B5EF4-FFF2-40B4-BE49-F238E27FC236}">
                <a16:creationId xmlns:a16="http://schemas.microsoft.com/office/drawing/2014/main" id="{62CFEB72-ABD4-49A9-A8E2-F3E6A32CF81B}"/>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22857" r="22857"/>
          <a:stretch>
            <a:fillRect/>
          </a:stretch>
        </p:blipFill>
        <p:spPr bwMode="auto">
          <a:xfrm>
            <a:off x="4656138" y="3540125"/>
            <a:ext cx="2051050" cy="1889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AAF66E-B0E0-4D37-AF7E-7EA8D8BA58E1}"/>
              </a:ext>
            </a:extLst>
          </p:cNvPr>
          <p:cNvSpPr txBox="1"/>
          <p:nvPr/>
        </p:nvSpPr>
        <p:spPr>
          <a:xfrm>
            <a:off x="952499" y="4686194"/>
            <a:ext cx="3314700" cy="400110"/>
          </a:xfrm>
          <a:prstGeom prst="rect">
            <a:avLst/>
          </a:prstGeom>
          <a:noFill/>
        </p:spPr>
        <p:txBody>
          <a:bodyPr wrap="square">
            <a:spAutoFit/>
          </a:bodyPr>
          <a:lstStyle/>
          <a:p>
            <a:pPr eaLnBrk="1" fontAlgn="auto" hangingPunct="1">
              <a:spcBef>
                <a:spcPts val="0"/>
              </a:spcBef>
              <a:spcAft>
                <a:spcPts val="0"/>
              </a:spcAft>
              <a:defRPr/>
            </a:pPr>
            <a:r>
              <a:rPr lang="en-US" sz="2000" dirty="0">
                <a:solidFill>
                  <a:srgbClr val="0A4476"/>
                </a:solidFill>
                <a:latin typeface="Montserrat SemiBold" panose="00000700000000000000" pitchFamily="50" charset="0"/>
              </a:rPr>
              <a:t>Petroleum Geologist</a:t>
            </a:r>
          </a:p>
        </p:txBody>
      </p:sp>
      <p:pic>
        <p:nvPicPr>
          <p:cNvPr id="3" name="Picture 2">
            <a:extLst>
              <a:ext uri="{FF2B5EF4-FFF2-40B4-BE49-F238E27FC236}">
                <a16:creationId xmlns:a16="http://schemas.microsoft.com/office/drawing/2014/main" id="{D329272B-C770-4375-9B63-DBFF14BEC249}"/>
              </a:ext>
            </a:extLst>
          </p:cNvPr>
          <p:cNvPicPr>
            <a:picLocks noChangeAspect="1"/>
          </p:cNvPicPr>
          <p:nvPr/>
        </p:nvPicPr>
        <p:blipFill>
          <a:blip r:embed="rId5"/>
          <a:stretch>
            <a:fillRect/>
          </a:stretch>
        </p:blipFill>
        <p:spPr>
          <a:xfrm>
            <a:off x="7096127" y="3540125"/>
            <a:ext cx="2384385" cy="2372810"/>
          </a:xfrm>
          <a:prstGeom prst="rect">
            <a:avLst/>
          </a:prstGeom>
        </p:spPr>
      </p:pic>
    </p:spTree>
    <p:extLst>
      <p:ext uri="{BB962C8B-B14F-4D97-AF65-F5344CB8AC3E}">
        <p14:creationId xmlns:p14="http://schemas.microsoft.com/office/powerpoint/2010/main" val="106328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B49112-D5CF-40DF-BD98-C64FDB0AB00E}"/>
              </a:ext>
            </a:extLst>
          </p:cNvPr>
          <p:cNvSpPr txBox="1"/>
          <p:nvPr/>
        </p:nvSpPr>
        <p:spPr>
          <a:xfrm>
            <a:off x="6434011" y="865631"/>
            <a:ext cx="5476006" cy="5872890"/>
          </a:xfrm>
          <a:prstGeom prst="rect">
            <a:avLst/>
          </a:prstGeom>
          <a:noFill/>
        </p:spPr>
        <p:txBody>
          <a:bodyPr wrap="square">
            <a:spAutoFit/>
          </a:bodyPr>
          <a:lstStyle/>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Evolution of this area  where Sierra Leone is located, relates to  the opening of the Atlantic in the Late Jurassic.</a:t>
            </a:r>
          </a:p>
          <a:p>
            <a:pPr algn="just" eaLnBrk="1" fontAlgn="auto" hangingPunct="1">
              <a:lnSpc>
                <a:spcPct val="150000"/>
              </a:lnSpc>
              <a:spcBef>
                <a:spcPts val="0"/>
              </a:spcBef>
              <a:spcAft>
                <a:spcPts val="0"/>
              </a:spcAft>
              <a:buClr>
                <a:srgbClr val="023F73"/>
              </a:buClr>
              <a:defRPr/>
            </a:pPr>
            <a:endParaRPr lang="en-US" sz="1400" b="1"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Bordered to the North and North-East by Guinea, to the South by Liberia and to the West by the Atlantic ocean.</a:t>
            </a:r>
          </a:p>
          <a:p>
            <a:pPr algn="just" eaLnBrk="1" fontAlgn="auto" hangingPunct="1">
              <a:lnSpc>
                <a:spcPct val="150000"/>
              </a:lnSpc>
              <a:spcBef>
                <a:spcPts val="0"/>
              </a:spcBef>
              <a:spcAft>
                <a:spcPts val="0"/>
              </a:spcAft>
              <a:buClr>
                <a:srgbClr val="023F73"/>
              </a:buCl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Sierra Leone forms part of the West African Craton whose counterpart is the Guyana shield.</a:t>
            </a:r>
          </a:p>
          <a:p>
            <a:pPr algn="just" eaLnBrk="1" fontAlgn="auto" hangingPunct="1">
              <a:lnSpc>
                <a:spcPct val="150000"/>
              </a:lnSpc>
              <a:spcBef>
                <a:spcPts val="0"/>
              </a:spcBef>
              <a:spcAft>
                <a:spcPts val="0"/>
              </a:spcAft>
              <a:buClr>
                <a:srgbClr val="023F73"/>
              </a:buCl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Seismic </a:t>
            </a:r>
            <a:r>
              <a:rPr lang="pt-BR" sz="1400" dirty="0">
                <a:latin typeface="Montserrat Light" panose="00000400000000000000" pitchFamily="2" charset="0"/>
                <a:ea typeface="Open Sans" panose="020B0606030504020204" pitchFamily="34" charset="0"/>
                <a:cs typeface="Calibri Light" panose="020F0302020204030204" pitchFamily="34" charset="0"/>
              </a:rPr>
              <a:t>data in the Foz do Amazonas and Pará-Maranhão Basins in </a:t>
            </a:r>
            <a:r>
              <a:rPr lang="en-US" sz="1400" dirty="0">
                <a:latin typeface="Montserrat Light" panose="00000400000000000000" pitchFamily="2" charset="0"/>
                <a:ea typeface="Open Sans" panose="020B0606030504020204" pitchFamily="34" charset="0"/>
                <a:cs typeface="Calibri Light" panose="020F0302020204030204" pitchFamily="34" charset="0"/>
              </a:rPr>
              <a:t>northern Brazil indicates the potential for the replication of the success on the other side of the Atlantic margin.</a:t>
            </a: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 Prospects of stratigraphic traps encompassing slope channels  and submarine fans of Cretaceous age have been mapped on the Sierra Leone margin.</a:t>
            </a:r>
          </a:p>
        </p:txBody>
      </p:sp>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30887" cy="4609358"/>
          </a:xfrm>
          <a:prstGeom prst="rect">
            <a:avLst/>
          </a:prstGeom>
          <a:noFill/>
        </p:spPr>
        <p:txBody>
          <a:bodyPr vert="vert270" wrap="square">
            <a:spAutoFit/>
          </a:bodyPr>
          <a:lstStyle/>
          <a:p>
            <a:pPr eaLnBrk="1" fontAlgn="auto" hangingPunct="1">
              <a:spcBef>
                <a:spcPts val="0"/>
              </a:spcBef>
              <a:spcAft>
                <a:spcPts val="0"/>
              </a:spcAft>
              <a:defRPr/>
            </a:pPr>
            <a:r>
              <a:rPr lang="en-ID" sz="1600" dirty="0">
                <a:solidFill>
                  <a:srgbClr val="0A4476"/>
                </a:solidFill>
                <a:latin typeface="Montserrat SemiBold" panose="00000700000000000000" pitchFamily="50" charset="0"/>
              </a:rPr>
              <a:t>Technical Summary – Regional Setting</a:t>
            </a:r>
          </a:p>
        </p:txBody>
      </p:sp>
      <p:sp>
        <p:nvSpPr>
          <p:cNvPr id="7" name="TextBox 6">
            <a:extLst>
              <a:ext uri="{FF2B5EF4-FFF2-40B4-BE49-F238E27FC236}">
                <a16:creationId xmlns:a16="http://schemas.microsoft.com/office/drawing/2014/main" id="{0B9821BF-E8F6-4642-B1FB-04D25893E7D3}"/>
              </a:ext>
            </a:extLst>
          </p:cNvPr>
          <p:cNvSpPr txBox="1"/>
          <p:nvPr/>
        </p:nvSpPr>
        <p:spPr>
          <a:xfrm>
            <a:off x="777511" y="43101"/>
            <a:ext cx="7537814" cy="523220"/>
          </a:xfrm>
          <a:prstGeom prst="rect">
            <a:avLst/>
          </a:prstGeom>
          <a:noFill/>
        </p:spPr>
        <p:txBody>
          <a:bodyPr wrap="square">
            <a:spAutoFit/>
          </a:bodyPr>
          <a:lstStyle/>
          <a:p>
            <a:pPr algn="ct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Technical Summary – Regional Setting</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pic>
        <p:nvPicPr>
          <p:cNvPr id="10" name="Picture 4">
            <a:extLst>
              <a:ext uri="{FF2B5EF4-FFF2-40B4-BE49-F238E27FC236}">
                <a16:creationId xmlns:a16="http://schemas.microsoft.com/office/drawing/2014/main" id="{8527B8FA-75CB-43B7-B124-7149D2EBF6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254" y="986171"/>
            <a:ext cx="5216896" cy="400327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BA7FAE6-9920-4921-A48F-E42DEC2C2571}"/>
              </a:ext>
            </a:extLst>
          </p:cNvPr>
          <p:cNvSpPr/>
          <p:nvPr/>
        </p:nvSpPr>
        <p:spPr>
          <a:xfrm>
            <a:off x="920764" y="5010055"/>
            <a:ext cx="2411075" cy="861774"/>
          </a:xfrm>
          <a:prstGeom prst="rect">
            <a:avLst/>
          </a:prstGeom>
        </p:spPr>
        <p:txBody>
          <a:bodyPr wrap="square">
            <a:spAutoFit/>
          </a:bodyPr>
          <a:lstStyle/>
          <a:p>
            <a:pPr lvl="0" algn="just">
              <a:defRPr/>
            </a:pPr>
            <a:r>
              <a:rPr lang="en-US" sz="1000" b="1" kern="0" dirty="0">
                <a:solidFill>
                  <a:prstClr val="black"/>
                </a:solidFill>
                <a:latin typeface="Montserrat Light" panose="00000400000000000000" pitchFamily="2" charset="0"/>
                <a:cs typeface="Calibri Light" panose="020F0302020204030204" pitchFamily="34" charset="0"/>
              </a:rPr>
              <a:t>Breakup of Africa and South America and the tectonic evolution of the Equatorial Atlantic [</a:t>
            </a:r>
            <a:r>
              <a:rPr lang="en-GB" sz="1000" b="1" dirty="0">
                <a:latin typeface="Montserrat Light" panose="00000400000000000000" pitchFamily="2" charset="0"/>
                <a:cs typeface="Calibri Light" panose="020F0302020204030204" pitchFamily="34" charset="0"/>
              </a:rPr>
              <a:t>from Brownfield &amp; </a:t>
            </a:r>
            <a:r>
              <a:rPr lang="en-GB" sz="1000" b="1" dirty="0" err="1">
                <a:latin typeface="Montserrat Light" panose="00000400000000000000" pitchFamily="2" charset="0"/>
                <a:cs typeface="Calibri Light" panose="020F0302020204030204" pitchFamily="34" charset="0"/>
              </a:rPr>
              <a:t>Charpentier</a:t>
            </a:r>
            <a:r>
              <a:rPr lang="en-GB" sz="1000" b="1" dirty="0">
                <a:latin typeface="Montserrat Light" panose="00000400000000000000" pitchFamily="2" charset="0"/>
                <a:cs typeface="Calibri Light" panose="020F0302020204030204" pitchFamily="34" charset="0"/>
              </a:rPr>
              <a:t> 2006, modified from </a:t>
            </a:r>
            <a:r>
              <a:rPr lang="en-GB" sz="1000" b="1" dirty="0" err="1">
                <a:latin typeface="Montserrat Light" panose="00000400000000000000" pitchFamily="2" charset="0"/>
                <a:cs typeface="Calibri Light" panose="020F0302020204030204" pitchFamily="34" charset="0"/>
              </a:rPr>
              <a:t>Mascle</a:t>
            </a:r>
            <a:r>
              <a:rPr lang="en-GB" sz="1000" b="1" dirty="0">
                <a:latin typeface="Montserrat Light" panose="00000400000000000000" pitchFamily="2" charset="0"/>
                <a:cs typeface="Calibri Light" panose="020F0302020204030204" pitchFamily="34" charset="0"/>
              </a:rPr>
              <a:t> et al. 1988]</a:t>
            </a:r>
            <a:endParaRPr kumimoji="0" lang="en-US" sz="1000" b="1" i="0" u="none" strike="noStrike" kern="0" cap="none" spc="0" normalizeH="0" baseline="0" noProof="0" dirty="0">
              <a:ln>
                <a:noFill/>
              </a:ln>
              <a:solidFill>
                <a:sysClr val="windowText" lastClr="000000"/>
              </a:solidFill>
              <a:effectLst/>
              <a:uLnTx/>
              <a:uFillTx/>
              <a:latin typeface="Montserrat Light" panose="00000400000000000000" pitchFamily="2" charset="0"/>
              <a:cs typeface="Calibri Light" panose="020F0302020204030204" pitchFamily="34" charset="0"/>
            </a:endParaRPr>
          </a:p>
        </p:txBody>
      </p:sp>
      <p:pic>
        <p:nvPicPr>
          <p:cNvPr id="9" name="Picture 8">
            <a:extLst>
              <a:ext uri="{FF2B5EF4-FFF2-40B4-BE49-F238E27FC236}">
                <a16:creationId xmlns:a16="http://schemas.microsoft.com/office/drawing/2014/main" id="{0AC21BD9-DBD2-E7C8-52B1-86ACA7C3BDD5}"/>
              </a:ext>
            </a:extLst>
          </p:cNvPr>
          <p:cNvPicPr>
            <a:picLocks noChangeAspect="1"/>
          </p:cNvPicPr>
          <p:nvPr/>
        </p:nvPicPr>
        <p:blipFill>
          <a:blip r:embed="rId3"/>
          <a:stretch>
            <a:fillRect/>
          </a:stretch>
        </p:blipFill>
        <p:spPr>
          <a:xfrm>
            <a:off x="3509633" y="4282735"/>
            <a:ext cx="2745516" cy="2410165"/>
          </a:xfrm>
          <a:prstGeom prst="rect">
            <a:avLst/>
          </a:prstGeom>
          <a:ln>
            <a:solidFill>
              <a:schemeClr val="accent1"/>
            </a:solidFill>
          </a:ln>
        </p:spPr>
      </p:pic>
    </p:spTree>
    <p:extLst>
      <p:ext uri="{BB962C8B-B14F-4D97-AF65-F5344CB8AC3E}">
        <p14:creationId xmlns:p14="http://schemas.microsoft.com/office/powerpoint/2010/main" val="2170286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30887" cy="4609358"/>
          </a:xfrm>
          <a:prstGeom prst="rect">
            <a:avLst/>
          </a:prstGeom>
          <a:noFill/>
        </p:spPr>
        <p:txBody>
          <a:bodyPr vert="vert270" wrap="square">
            <a:spAutoFit/>
          </a:bodyPr>
          <a:lstStyle/>
          <a:p>
            <a:pPr eaLnBrk="1" fontAlgn="auto" hangingPunct="1">
              <a:spcBef>
                <a:spcPts val="0"/>
              </a:spcBef>
              <a:spcAft>
                <a:spcPts val="0"/>
              </a:spcAft>
              <a:defRPr/>
            </a:pPr>
            <a:r>
              <a:rPr lang="en-ID" sz="1600" dirty="0">
                <a:solidFill>
                  <a:srgbClr val="0A4476"/>
                </a:solidFill>
                <a:latin typeface="Montserrat SemiBold" panose="00000700000000000000" pitchFamily="50" charset="0"/>
              </a:rPr>
              <a:t>Technical Summary – Regional Setting</a:t>
            </a:r>
          </a:p>
        </p:txBody>
      </p:sp>
      <p:sp>
        <p:nvSpPr>
          <p:cNvPr id="7" name="TextBox 6">
            <a:extLst>
              <a:ext uri="{FF2B5EF4-FFF2-40B4-BE49-F238E27FC236}">
                <a16:creationId xmlns:a16="http://schemas.microsoft.com/office/drawing/2014/main" id="{0B9821BF-E8F6-4642-B1FB-04D25893E7D3}"/>
              </a:ext>
            </a:extLst>
          </p:cNvPr>
          <p:cNvSpPr txBox="1"/>
          <p:nvPr/>
        </p:nvSpPr>
        <p:spPr>
          <a:xfrm>
            <a:off x="899375" y="49455"/>
            <a:ext cx="4445388"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The Sierra Leone Basin</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9" name="TextBox 8">
            <a:extLst>
              <a:ext uri="{FF2B5EF4-FFF2-40B4-BE49-F238E27FC236}">
                <a16:creationId xmlns:a16="http://schemas.microsoft.com/office/drawing/2014/main" id="{0C3A14BE-8DD9-4BEA-A06A-E40D55CE5651}"/>
              </a:ext>
            </a:extLst>
          </p:cNvPr>
          <p:cNvSpPr txBox="1"/>
          <p:nvPr/>
        </p:nvSpPr>
        <p:spPr>
          <a:xfrm>
            <a:off x="6847238" y="794751"/>
            <a:ext cx="5179110" cy="5872890"/>
          </a:xfrm>
          <a:prstGeom prst="rect">
            <a:avLst/>
          </a:prstGeom>
          <a:noFill/>
        </p:spPr>
        <p:txBody>
          <a:bodyPr wrap="square" rtlCol="0">
            <a:spAutoFit/>
          </a:bodyPr>
          <a:lstStyle/>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The Basin is a complex area, consisting of </a:t>
            </a:r>
            <a:r>
              <a:rPr lang="en-US" sz="1400" b="1" dirty="0">
                <a:latin typeface="Montserrat Light" panose="00000400000000000000" pitchFamily="2" charset="0"/>
                <a:ea typeface="Open Sans" panose="020B0606030504020204" pitchFamily="34" charset="0"/>
                <a:cs typeface="Calibri Light" panose="020F0302020204030204" pitchFamily="34" charset="0"/>
              </a:rPr>
              <a:t>continental shelf and slope plateau</a:t>
            </a:r>
            <a:r>
              <a:rPr lang="en-US" sz="1400" dirty="0">
                <a:latin typeface="Montserrat Light" panose="00000400000000000000" pitchFamily="2" charset="0"/>
                <a:ea typeface="Open Sans" panose="020B0606030504020204" pitchFamily="34" charset="0"/>
                <a:cs typeface="Calibri Light" panose="020F0302020204030204" pitchFamily="34" charset="0"/>
              </a:rPr>
              <a:t>, steepening down into a </a:t>
            </a:r>
            <a:r>
              <a:rPr lang="en-US" sz="1400" b="1" dirty="0">
                <a:latin typeface="Montserrat Light" panose="00000400000000000000" pitchFamily="2" charset="0"/>
                <a:ea typeface="Open Sans" panose="020B0606030504020204" pitchFamily="34" charset="0"/>
                <a:cs typeface="Calibri Light" panose="020F0302020204030204" pitchFamily="34" charset="0"/>
              </a:rPr>
              <a:t>deep-water basin.</a:t>
            </a:r>
          </a:p>
          <a:p>
            <a:pPr algn="just" eaLnBrk="1" fontAlgn="auto" hangingPunct="1">
              <a:lnSpc>
                <a:spcPct val="150000"/>
              </a:lnSpc>
              <a:spcBef>
                <a:spcPts val="0"/>
              </a:spcBef>
              <a:spcAft>
                <a:spcPts val="0"/>
              </a:spcAft>
              <a:buClr>
                <a:srgbClr val="023F73"/>
              </a:buCl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lvl="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The Basin has a </a:t>
            </a:r>
            <a:r>
              <a:rPr lang="en-US" sz="1400" b="1" dirty="0">
                <a:latin typeface="Montserrat Light" panose="00000400000000000000" pitchFamily="2" charset="0"/>
                <a:ea typeface="Open Sans" panose="020B0606030504020204" pitchFamily="34" charset="0"/>
                <a:cs typeface="Calibri Light" panose="020F0302020204030204" pitchFamily="34" charset="0"/>
              </a:rPr>
              <a:t>NW-SE</a:t>
            </a:r>
            <a:r>
              <a:rPr lang="en-US" sz="1400" dirty="0">
                <a:latin typeface="Montserrat Light" panose="00000400000000000000" pitchFamily="2" charset="0"/>
                <a:ea typeface="Open Sans" panose="020B0606030504020204" pitchFamily="34" charset="0"/>
                <a:cs typeface="Calibri Light" panose="020F0302020204030204" pitchFamily="34" charset="0"/>
              </a:rPr>
              <a:t> orientation and bounded by two major </a:t>
            </a:r>
            <a:r>
              <a:rPr lang="en-US" sz="1400" b="1" dirty="0">
                <a:latin typeface="Montserrat Light" panose="00000400000000000000" pitchFamily="2" charset="0"/>
                <a:ea typeface="Open Sans" panose="020B0606030504020204" pitchFamily="34" charset="0"/>
                <a:cs typeface="Calibri Light" panose="020F0302020204030204" pitchFamily="34" charset="0"/>
              </a:rPr>
              <a:t>NW-ESE</a:t>
            </a:r>
            <a:r>
              <a:rPr lang="en-US" sz="1400" dirty="0">
                <a:latin typeface="Montserrat Light" panose="00000400000000000000" pitchFamily="2" charset="0"/>
                <a:ea typeface="Open Sans" panose="020B0606030504020204" pitchFamily="34" charset="0"/>
                <a:cs typeface="Calibri Light" panose="020F0302020204030204" pitchFamily="34" charset="0"/>
              </a:rPr>
              <a:t> orientated transform faults.</a:t>
            </a:r>
          </a:p>
          <a:p>
            <a:pPr marL="285750" lvl="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The </a:t>
            </a:r>
            <a:r>
              <a:rPr lang="en-US" sz="1400" b="1" dirty="0">
                <a:latin typeface="Montserrat Light" panose="00000400000000000000" pitchFamily="2" charset="0"/>
                <a:ea typeface="Open Sans" panose="020B0606030504020204" pitchFamily="34" charset="0"/>
                <a:cs typeface="Calibri Light" panose="020F0302020204030204" pitchFamily="34" charset="0"/>
              </a:rPr>
              <a:t>Sierra Leone Transform Fault  </a:t>
            </a:r>
            <a:r>
              <a:rPr lang="en-US" sz="1400" dirty="0">
                <a:latin typeface="Montserrat Light" panose="00000400000000000000" pitchFamily="2" charset="0"/>
                <a:ea typeface="Open Sans" panose="020B0606030504020204" pitchFamily="34" charset="0"/>
                <a:cs typeface="Calibri Light" panose="020F0302020204030204" pitchFamily="34" charset="0"/>
              </a:rPr>
              <a:t>runs in the middle of the basin, giving the basin two distinct physiographic patterns in the north and south.</a:t>
            </a:r>
          </a:p>
          <a:p>
            <a:pPr algn="just" eaLnBrk="1" fontAlgn="auto" hangingPunct="1">
              <a:lnSpc>
                <a:spcPct val="150000"/>
              </a:lnSpc>
              <a:spcBef>
                <a:spcPts val="0"/>
              </a:spcBef>
              <a:spcAft>
                <a:spcPts val="0"/>
              </a:spcAft>
              <a:buClr>
                <a:srgbClr val="023F73"/>
              </a:buCl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These structures to a large extent impose significant control on sediment depositional patterns within the basin.</a:t>
            </a:r>
          </a:p>
          <a:p>
            <a:pPr algn="just" eaLnBrk="1" fontAlgn="auto" hangingPunct="1">
              <a:lnSpc>
                <a:spcPct val="150000"/>
              </a:lnSpc>
              <a:spcBef>
                <a:spcPts val="0"/>
              </a:spcBef>
              <a:spcAft>
                <a:spcPts val="0"/>
              </a:spcAft>
              <a:buClr>
                <a:srgbClr val="023F73"/>
              </a:buCl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These structures are result of Early Cretaceous low-angle extensional tectonics associated with the opening of the Central Atlantic.</a:t>
            </a:r>
          </a:p>
        </p:txBody>
      </p:sp>
      <p:pic>
        <p:nvPicPr>
          <p:cNvPr id="3" name="Picture 2">
            <a:extLst>
              <a:ext uri="{FF2B5EF4-FFF2-40B4-BE49-F238E27FC236}">
                <a16:creationId xmlns:a16="http://schemas.microsoft.com/office/drawing/2014/main" id="{CFC68FE1-02AB-9758-4D64-5C5F19234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866" y="794751"/>
            <a:ext cx="5442603" cy="3646016"/>
          </a:xfrm>
          <a:prstGeom prst="rect">
            <a:avLst/>
          </a:prstGeom>
          <a:ln>
            <a:solidFill>
              <a:schemeClr val="accent1"/>
            </a:solidFill>
          </a:ln>
        </p:spPr>
      </p:pic>
      <p:pic>
        <p:nvPicPr>
          <p:cNvPr id="11" name="Picture 2" descr="C:\Users\ISHMAEL\Desktop\I. MOMOH2016-01-27 at 13.15.09.png">
            <a:extLst>
              <a:ext uri="{FF2B5EF4-FFF2-40B4-BE49-F238E27FC236}">
                <a16:creationId xmlns:a16="http://schemas.microsoft.com/office/drawing/2014/main" id="{2B019AC6-769C-839E-2974-56FA06B7AA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8031" y="4206587"/>
            <a:ext cx="3521438" cy="262358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D0DCEA-149B-380F-3356-506A19D3C863}"/>
              </a:ext>
            </a:extLst>
          </p:cNvPr>
          <p:cNvSpPr txBox="1"/>
          <p:nvPr/>
        </p:nvSpPr>
        <p:spPr>
          <a:xfrm>
            <a:off x="1092199" y="4561353"/>
            <a:ext cx="1900767" cy="861774"/>
          </a:xfrm>
          <a:prstGeom prst="rect">
            <a:avLst/>
          </a:prstGeom>
          <a:noFill/>
        </p:spPr>
        <p:txBody>
          <a:bodyPr wrap="square" rtlCol="0">
            <a:spAutoFit/>
          </a:bodyPr>
          <a:lstStyle/>
          <a:p>
            <a:pPr algn="just">
              <a:defRPr/>
            </a:pPr>
            <a:r>
              <a:rPr lang="en-US" sz="1000" b="1" kern="0" dirty="0">
                <a:solidFill>
                  <a:prstClr val="black"/>
                </a:solidFill>
                <a:latin typeface="Montserrat Light" panose="00000400000000000000" pitchFamily="2" charset="0"/>
                <a:cs typeface="Calibri Light" panose="020F0302020204030204" pitchFamily="34" charset="0"/>
              </a:rPr>
              <a:t>Correlation from Atlantic break-up  [Sierra Leone and Guyana] showing the positions of the transform fault systems by </a:t>
            </a:r>
            <a:r>
              <a:rPr lang="en-US" sz="1000" b="1" kern="0" dirty="0" err="1">
                <a:solidFill>
                  <a:prstClr val="black"/>
                </a:solidFill>
                <a:latin typeface="Montserrat Light" panose="00000400000000000000" pitchFamily="2" charset="0"/>
                <a:cs typeface="Calibri Light" panose="020F0302020204030204" pitchFamily="34" charset="0"/>
              </a:rPr>
              <a:t>Getech</a:t>
            </a:r>
            <a:endParaRPr lang="en-GB" sz="1000" b="1" kern="0" dirty="0">
              <a:solidFill>
                <a:prstClr val="black"/>
              </a:solidFill>
              <a:latin typeface="Montserrat Light" panose="00000400000000000000" pitchFamily="2" charset="0"/>
              <a:cs typeface="Calibri Light" panose="020F0302020204030204" pitchFamily="34" charset="0"/>
            </a:endParaRPr>
          </a:p>
        </p:txBody>
      </p:sp>
    </p:spTree>
    <p:extLst>
      <p:ext uri="{BB962C8B-B14F-4D97-AF65-F5344CB8AC3E}">
        <p14:creationId xmlns:p14="http://schemas.microsoft.com/office/powerpoint/2010/main" val="287557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845733"/>
            <a:ext cx="415498" cy="4697200"/>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Structural Evolution</a:t>
            </a:r>
          </a:p>
        </p:txBody>
      </p:sp>
      <p:sp>
        <p:nvSpPr>
          <p:cNvPr id="7" name="TextBox 6">
            <a:extLst>
              <a:ext uri="{FF2B5EF4-FFF2-40B4-BE49-F238E27FC236}">
                <a16:creationId xmlns:a16="http://schemas.microsoft.com/office/drawing/2014/main" id="{0B9821BF-E8F6-4642-B1FB-04D25893E7D3}"/>
              </a:ext>
            </a:extLst>
          </p:cNvPr>
          <p:cNvSpPr txBox="1"/>
          <p:nvPr/>
        </p:nvSpPr>
        <p:spPr>
          <a:xfrm>
            <a:off x="987425" y="188233"/>
            <a:ext cx="6150879"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Structural Evolution</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grpSp>
        <p:nvGrpSpPr>
          <p:cNvPr id="8" name="Group 19">
            <a:extLst>
              <a:ext uri="{FF2B5EF4-FFF2-40B4-BE49-F238E27FC236}">
                <a16:creationId xmlns:a16="http://schemas.microsoft.com/office/drawing/2014/main" id="{4865797F-BEB1-4EAA-A260-BC380B4EC19F}"/>
              </a:ext>
            </a:extLst>
          </p:cNvPr>
          <p:cNvGrpSpPr>
            <a:grpSpLocks/>
          </p:cNvGrpSpPr>
          <p:nvPr/>
        </p:nvGrpSpPr>
        <p:grpSpPr bwMode="auto">
          <a:xfrm>
            <a:off x="4318000" y="3992563"/>
            <a:ext cx="4175125" cy="2684462"/>
            <a:chOff x="3479721" y="3576382"/>
            <a:chExt cx="4175186" cy="2684641"/>
          </a:xfrm>
        </p:grpSpPr>
        <p:pic>
          <p:nvPicPr>
            <p:cNvPr id="12" name="Picture 20">
              <a:extLst>
                <a:ext uri="{FF2B5EF4-FFF2-40B4-BE49-F238E27FC236}">
                  <a16:creationId xmlns:a16="http://schemas.microsoft.com/office/drawing/2014/main" id="{021B7CF3-14C0-4766-9B6E-9BAFE6AA0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96" t="668" r="803" b="1398"/>
            <a:stretch>
              <a:fillRect/>
            </a:stretch>
          </p:blipFill>
          <p:spPr bwMode="auto">
            <a:xfrm>
              <a:off x="3485381" y="3576382"/>
              <a:ext cx="4155326" cy="2684641"/>
            </a:xfrm>
            <a:prstGeom prst="rect">
              <a:avLst/>
            </a:prstGeom>
            <a:noFill/>
            <a:ln w="9525">
              <a:solidFill>
                <a:srgbClr val="000000"/>
              </a:solidFill>
              <a:miter lim="800000"/>
              <a:headEnd/>
              <a:tailEnd/>
            </a:ln>
            <a:effectLst>
              <a:outerShdw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3" name="Freeform: Shape 21">
              <a:extLst>
                <a:ext uri="{FF2B5EF4-FFF2-40B4-BE49-F238E27FC236}">
                  <a16:creationId xmlns:a16="http://schemas.microsoft.com/office/drawing/2014/main" id="{F21417A4-34D9-4A14-803E-E0F5E9ABF58A}"/>
                </a:ext>
              </a:extLst>
            </p:cNvPr>
            <p:cNvSpPr>
              <a:spLocks/>
            </p:cNvSpPr>
            <p:nvPr/>
          </p:nvSpPr>
          <p:spPr bwMode="auto">
            <a:xfrm>
              <a:off x="3479721" y="3579437"/>
              <a:ext cx="4175186" cy="2435211"/>
            </a:xfrm>
            <a:custGeom>
              <a:avLst/>
              <a:gdLst>
                <a:gd name="T0" fmla="*/ 4175186 w 4978400"/>
                <a:gd name="T1" fmla="*/ 970636 h 2506542"/>
                <a:gd name="T2" fmla="*/ 4111280 w 4978400"/>
                <a:gd name="T3" fmla="*/ 1036441 h 2506542"/>
                <a:gd name="T4" fmla="*/ 4075777 w 4978400"/>
                <a:gd name="T5" fmla="*/ 1085795 h 2506542"/>
                <a:gd name="T6" fmla="*/ 4026072 w 4978400"/>
                <a:gd name="T7" fmla="*/ 1135150 h 2506542"/>
                <a:gd name="T8" fmla="*/ 3990569 w 4978400"/>
                <a:gd name="T9" fmla="*/ 1168053 h 2506542"/>
                <a:gd name="T10" fmla="*/ 3947965 w 4978400"/>
                <a:gd name="T11" fmla="*/ 1209181 h 2506542"/>
                <a:gd name="T12" fmla="*/ 3891160 w 4978400"/>
                <a:gd name="T13" fmla="*/ 1258536 h 2506542"/>
                <a:gd name="T14" fmla="*/ 3827254 w 4978400"/>
                <a:gd name="T15" fmla="*/ 1283213 h 2506542"/>
                <a:gd name="T16" fmla="*/ 3770449 w 4978400"/>
                <a:gd name="T17" fmla="*/ 1299664 h 2506542"/>
                <a:gd name="T18" fmla="*/ 3699443 w 4978400"/>
                <a:gd name="T19" fmla="*/ 1316116 h 2506542"/>
                <a:gd name="T20" fmla="*/ 3571631 w 4978400"/>
                <a:gd name="T21" fmla="*/ 1340793 h 2506542"/>
                <a:gd name="T22" fmla="*/ 3436718 w 4978400"/>
                <a:gd name="T23" fmla="*/ 1373695 h 2506542"/>
                <a:gd name="T24" fmla="*/ 3365711 w 4978400"/>
                <a:gd name="T25" fmla="*/ 1390147 h 2506542"/>
                <a:gd name="T26" fmla="*/ 3273403 w 4978400"/>
                <a:gd name="T27" fmla="*/ 1414825 h 2506542"/>
                <a:gd name="T28" fmla="*/ 3223698 w 4978400"/>
                <a:gd name="T29" fmla="*/ 1431276 h 2506542"/>
                <a:gd name="T30" fmla="*/ 3110088 w 4978400"/>
                <a:gd name="T31" fmla="*/ 1480630 h 2506542"/>
                <a:gd name="T32" fmla="*/ 3046182 w 4978400"/>
                <a:gd name="T33" fmla="*/ 1513533 h 2506542"/>
                <a:gd name="T34" fmla="*/ 2968075 w 4978400"/>
                <a:gd name="T35" fmla="*/ 1571113 h 2506542"/>
                <a:gd name="T36" fmla="*/ 2925471 w 4978400"/>
                <a:gd name="T37" fmla="*/ 1595790 h 2506542"/>
                <a:gd name="T38" fmla="*/ 2861565 w 4978400"/>
                <a:gd name="T39" fmla="*/ 1628693 h 2506542"/>
                <a:gd name="T40" fmla="*/ 2755055 w 4978400"/>
                <a:gd name="T41" fmla="*/ 1669821 h 2506542"/>
                <a:gd name="T42" fmla="*/ 2662746 w 4978400"/>
                <a:gd name="T43" fmla="*/ 1710951 h 2506542"/>
                <a:gd name="T44" fmla="*/ 2577538 w 4978400"/>
                <a:gd name="T45" fmla="*/ 1743853 h 2506542"/>
                <a:gd name="T46" fmla="*/ 2456827 w 4978400"/>
                <a:gd name="T47" fmla="*/ 1768530 h 2506542"/>
                <a:gd name="T48" fmla="*/ 2392922 w 4978400"/>
                <a:gd name="T49" fmla="*/ 1793207 h 2506542"/>
                <a:gd name="T50" fmla="*/ 2321915 w 4978400"/>
                <a:gd name="T51" fmla="*/ 1817884 h 2506542"/>
                <a:gd name="T52" fmla="*/ 2236707 w 4978400"/>
                <a:gd name="T53" fmla="*/ 1850788 h 2506542"/>
                <a:gd name="T54" fmla="*/ 2187003 w 4978400"/>
                <a:gd name="T55" fmla="*/ 1875465 h 2506542"/>
                <a:gd name="T56" fmla="*/ 2130197 w 4978400"/>
                <a:gd name="T57" fmla="*/ 1916593 h 2506542"/>
                <a:gd name="T58" fmla="*/ 2044989 w 4978400"/>
                <a:gd name="T59" fmla="*/ 1965947 h 2506542"/>
                <a:gd name="T60" fmla="*/ 1988184 w 4978400"/>
                <a:gd name="T61" fmla="*/ 2031754 h 2506542"/>
                <a:gd name="T62" fmla="*/ 1952681 w 4978400"/>
                <a:gd name="T63" fmla="*/ 2064656 h 2506542"/>
                <a:gd name="T64" fmla="*/ 1924278 w 4978400"/>
                <a:gd name="T65" fmla="*/ 2130463 h 2506542"/>
                <a:gd name="T66" fmla="*/ 1789365 w 4978400"/>
                <a:gd name="T67" fmla="*/ 2253848 h 2506542"/>
                <a:gd name="T68" fmla="*/ 1746761 w 4978400"/>
                <a:gd name="T69" fmla="*/ 2270300 h 2506542"/>
                <a:gd name="T70" fmla="*/ 1668655 w 4978400"/>
                <a:gd name="T71" fmla="*/ 2294977 h 2506542"/>
                <a:gd name="T72" fmla="*/ 1597648 w 4978400"/>
                <a:gd name="T73" fmla="*/ 2327880 h 2506542"/>
                <a:gd name="T74" fmla="*/ 1484038 w 4978400"/>
                <a:gd name="T75" fmla="*/ 2360782 h 2506542"/>
                <a:gd name="T76" fmla="*/ 631959 w 4978400"/>
                <a:gd name="T77" fmla="*/ 2385459 h 2506542"/>
                <a:gd name="T78" fmla="*/ 539650 w 4978400"/>
                <a:gd name="T79" fmla="*/ 2401911 h 2506542"/>
                <a:gd name="T80" fmla="*/ 0 w 4978400"/>
                <a:gd name="T81" fmla="*/ 0 h 2506542"/>
                <a:gd name="T82" fmla="*/ 4175186 w 4978400"/>
                <a:gd name="T83" fmla="*/ 970636 h 250654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78400"/>
                <a:gd name="T127" fmla="*/ 0 h 2506542"/>
                <a:gd name="T128" fmla="*/ 4978400 w 4978400"/>
                <a:gd name="T129" fmla="*/ 2506542 h 250654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78400" h="2506542">
                  <a:moveTo>
                    <a:pt x="4978400" y="999067"/>
                  </a:moveTo>
                  <a:lnTo>
                    <a:pt x="4978400" y="999067"/>
                  </a:lnTo>
                  <a:cubicBezTo>
                    <a:pt x="4958645" y="1016000"/>
                    <a:pt x="4938581" y="1032581"/>
                    <a:pt x="4919134" y="1049867"/>
                  </a:cubicBezTo>
                  <a:cubicBezTo>
                    <a:pt x="4913168" y="1055170"/>
                    <a:pt x="4907187" y="1060567"/>
                    <a:pt x="4902200" y="1066800"/>
                  </a:cubicBezTo>
                  <a:cubicBezTo>
                    <a:pt x="4895843" y="1074746"/>
                    <a:pt x="4891781" y="1084383"/>
                    <a:pt x="4885267" y="1092200"/>
                  </a:cubicBezTo>
                  <a:cubicBezTo>
                    <a:pt x="4877602" y="1101398"/>
                    <a:pt x="4867532" y="1108402"/>
                    <a:pt x="4859867" y="1117600"/>
                  </a:cubicBezTo>
                  <a:cubicBezTo>
                    <a:pt x="4848328" y="1131447"/>
                    <a:pt x="4842424" y="1150078"/>
                    <a:pt x="4826000" y="1159933"/>
                  </a:cubicBezTo>
                  <a:cubicBezTo>
                    <a:pt x="4818347" y="1164525"/>
                    <a:pt x="4809067" y="1165578"/>
                    <a:pt x="4800600" y="1168400"/>
                  </a:cubicBezTo>
                  <a:cubicBezTo>
                    <a:pt x="4794956" y="1176867"/>
                    <a:pt x="4791613" y="1187443"/>
                    <a:pt x="4783667" y="1193800"/>
                  </a:cubicBezTo>
                  <a:cubicBezTo>
                    <a:pt x="4776698" y="1199375"/>
                    <a:pt x="4766249" y="1198276"/>
                    <a:pt x="4758267" y="1202267"/>
                  </a:cubicBezTo>
                  <a:cubicBezTo>
                    <a:pt x="4749166" y="1206818"/>
                    <a:pt x="4740684" y="1212686"/>
                    <a:pt x="4732867" y="1219200"/>
                  </a:cubicBezTo>
                  <a:cubicBezTo>
                    <a:pt x="4723669" y="1226865"/>
                    <a:pt x="4716665" y="1236935"/>
                    <a:pt x="4707467" y="1244600"/>
                  </a:cubicBezTo>
                  <a:cubicBezTo>
                    <a:pt x="4685584" y="1262836"/>
                    <a:pt x="4682123" y="1261514"/>
                    <a:pt x="4656667" y="1270000"/>
                  </a:cubicBezTo>
                  <a:cubicBezTo>
                    <a:pt x="4651023" y="1278467"/>
                    <a:pt x="4648363" y="1290007"/>
                    <a:pt x="4639734" y="1295400"/>
                  </a:cubicBezTo>
                  <a:cubicBezTo>
                    <a:pt x="4624598" y="1304860"/>
                    <a:pt x="4605867" y="1306689"/>
                    <a:pt x="4588934" y="1312333"/>
                  </a:cubicBezTo>
                  <a:lnTo>
                    <a:pt x="4563534" y="1320800"/>
                  </a:lnTo>
                  <a:cubicBezTo>
                    <a:pt x="4555067" y="1323622"/>
                    <a:pt x="4546885" y="1327517"/>
                    <a:pt x="4538134" y="1329267"/>
                  </a:cubicBezTo>
                  <a:lnTo>
                    <a:pt x="4495800" y="1337733"/>
                  </a:lnTo>
                  <a:cubicBezTo>
                    <a:pt x="4478910" y="1340804"/>
                    <a:pt x="4461834" y="1342833"/>
                    <a:pt x="4445000" y="1346200"/>
                  </a:cubicBezTo>
                  <a:cubicBezTo>
                    <a:pt x="4433590" y="1348482"/>
                    <a:pt x="4422544" y="1352385"/>
                    <a:pt x="4411134" y="1354667"/>
                  </a:cubicBezTo>
                  <a:cubicBezTo>
                    <a:pt x="4370456" y="1362803"/>
                    <a:pt x="4334204" y="1366399"/>
                    <a:pt x="4292600" y="1371600"/>
                  </a:cubicBezTo>
                  <a:cubicBezTo>
                    <a:pt x="4281311" y="1374422"/>
                    <a:pt x="4270171" y="1377923"/>
                    <a:pt x="4258734" y="1380067"/>
                  </a:cubicBezTo>
                  <a:cubicBezTo>
                    <a:pt x="4224988" y="1386394"/>
                    <a:pt x="4189706" y="1386142"/>
                    <a:pt x="4157134" y="1397000"/>
                  </a:cubicBezTo>
                  <a:cubicBezTo>
                    <a:pt x="4132920" y="1405072"/>
                    <a:pt x="4124453" y="1408616"/>
                    <a:pt x="4097867" y="1413933"/>
                  </a:cubicBezTo>
                  <a:cubicBezTo>
                    <a:pt x="4081033" y="1417300"/>
                    <a:pt x="4063901" y="1419033"/>
                    <a:pt x="4047067" y="1422400"/>
                  </a:cubicBezTo>
                  <a:cubicBezTo>
                    <a:pt x="4035657" y="1424682"/>
                    <a:pt x="4024389" y="1427670"/>
                    <a:pt x="4013200" y="1430867"/>
                  </a:cubicBezTo>
                  <a:cubicBezTo>
                    <a:pt x="3975552" y="1441623"/>
                    <a:pt x="3998034" y="1438980"/>
                    <a:pt x="3953934" y="1447800"/>
                  </a:cubicBezTo>
                  <a:cubicBezTo>
                    <a:pt x="3937100" y="1451167"/>
                    <a:pt x="3919892" y="1452543"/>
                    <a:pt x="3903134" y="1456267"/>
                  </a:cubicBezTo>
                  <a:cubicBezTo>
                    <a:pt x="3894422" y="1458203"/>
                    <a:pt x="3886315" y="1462281"/>
                    <a:pt x="3877734" y="1464733"/>
                  </a:cubicBezTo>
                  <a:cubicBezTo>
                    <a:pt x="3866545" y="1467930"/>
                    <a:pt x="3855226" y="1470676"/>
                    <a:pt x="3843867" y="1473200"/>
                  </a:cubicBezTo>
                  <a:cubicBezTo>
                    <a:pt x="3782563" y="1486824"/>
                    <a:pt x="3821524" y="1475004"/>
                    <a:pt x="3776134" y="1490133"/>
                  </a:cubicBezTo>
                  <a:cubicBezTo>
                    <a:pt x="3746579" y="1519688"/>
                    <a:pt x="3766773" y="1504543"/>
                    <a:pt x="3708400" y="1524000"/>
                  </a:cubicBezTo>
                  <a:cubicBezTo>
                    <a:pt x="3699933" y="1529644"/>
                    <a:pt x="3692299" y="1536800"/>
                    <a:pt x="3683000" y="1540933"/>
                  </a:cubicBezTo>
                  <a:cubicBezTo>
                    <a:pt x="3666689" y="1548182"/>
                    <a:pt x="3649133" y="1552223"/>
                    <a:pt x="3632200" y="1557867"/>
                  </a:cubicBezTo>
                  <a:lnTo>
                    <a:pt x="3606800" y="1566333"/>
                  </a:lnTo>
                  <a:cubicBezTo>
                    <a:pt x="3586741" y="1586393"/>
                    <a:pt x="3567792" y="1607558"/>
                    <a:pt x="3539067" y="1617133"/>
                  </a:cubicBezTo>
                  <a:cubicBezTo>
                    <a:pt x="3530600" y="1619955"/>
                    <a:pt x="3521649" y="1621609"/>
                    <a:pt x="3513667" y="1625600"/>
                  </a:cubicBezTo>
                  <a:cubicBezTo>
                    <a:pt x="3504566" y="1630151"/>
                    <a:pt x="3497566" y="1638400"/>
                    <a:pt x="3488267" y="1642533"/>
                  </a:cubicBezTo>
                  <a:cubicBezTo>
                    <a:pt x="3471956" y="1649782"/>
                    <a:pt x="3452319" y="1649566"/>
                    <a:pt x="3437467" y="1659467"/>
                  </a:cubicBezTo>
                  <a:cubicBezTo>
                    <a:pt x="3429000" y="1665111"/>
                    <a:pt x="3421366" y="1672267"/>
                    <a:pt x="3412067" y="1676400"/>
                  </a:cubicBezTo>
                  <a:cubicBezTo>
                    <a:pt x="3395756" y="1683649"/>
                    <a:pt x="3378200" y="1687689"/>
                    <a:pt x="3361267" y="1693333"/>
                  </a:cubicBezTo>
                  <a:lnTo>
                    <a:pt x="3285067" y="1718733"/>
                  </a:lnTo>
                  <a:cubicBezTo>
                    <a:pt x="3221231" y="1740011"/>
                    <a:pt x="3299910" y="1711311"/>
                    <a:pt x="3234267" y="1744133"/>
                  </a:cubicBezTo>
                  <a:cubicBezTo>
                    <a:pt x="3220039" y="1751247"/>
                    <a:pt x="3188565" y="1756997"/>
                    <a:pt x="3175000" y="1761067"/>
                  </a:cubicBezTo>
                  <a:cubicBezTo>
                    <a:pt x="3157903" y="1766196"/>
                    <a:pt x="3141133" y="1772356"/>
                    <a:pt x="3124200" y="1778000"/>
                  </a:cubicBezTo>
                  <a:lnTo>
                    <a:pt x="3073400" y="1794933"/>
                  </a:lnTo>
                  <a:cubicBezTo>
                    <a:pt x="3064933" y="1797755"/>
                    <a:pt x="3056835" y="1802138"/>
                    <a:pt x="3048000" y="1803400"/>
                  </a:cubicBezTo>
                  <a:lnTo>
                    <a:pt x="2929467" y="1820333"/>
                  </a:lnTo>
                  <a:lnTo>
                    <a:pt x="2878667" y="1837267"/>
                  </a:lnTo>
                  <a:cubicBezTo>
                    <a:pt x="2870200" y="1840089"/>
                    <a:pt x="2861925" y="1843568"/>
                    <a:pt x="2853267" y="1845733"/>
                  </a:cubicBezTo>
                  <a:cubicBezTo>
                    <a:pt x="2841978" y="1848555"/>
                    <a:pt x="2830546" y="1850856"/>
                    <a:pt x="2819400" y="1854200"/>
                  </a:cubicBezTo>
                  <a:cubicBezTo>
                    <a:pt x="2802303" y="1859329"/>
                    <a:pt x="2785533" y="1865489"/>
                    <a:pt x="2768600" y="1871133"/>
                  </a:cubicBezTo>
                  <a:lnTo>
                    <a:pt x="2692400" y="1896533"/>
                  </a:lnTo>
                  <a:cubicBezTo>
                    <a:pt x="2683933" y="1899355"/>
                    <a:pt x="2674426" y="1900050"/>
                    <a:pt x="2667000" y="1905000"/>
                  </a:cubicBezTo>
                  <a:cubicBezTo>
                    <a:pt x="2658533" y="1910644"/>
                    <a:pt x="2650953" y="1917925"/>
                    <a:pt x="2641600" y="1921933"/>
                  </a:cubicBezTo>
                  <a:cubicBezTo>
                    <a:pt x="2630905" y="1926517"/>
                    <a:pt x="2619023" y="1927578"/>
                    <a:pt x="2607734" y="1930400"/>
                  </a:cubicBezTo>
                  <a:cubicBezTo>
                    <a:pt x="2591985" y="1946148"/>
                    <a:pt x="2586758" y="1953588"/>
                    <a:pt x="2565400" y="1964267"/>
                  </a:cubicBezTo>
                  <a:cubicBezTo>
                    <a:pt x="2557418" y="1968258"/>
                    <a:pt x="2548467" y="1969911"/>
                    <a:pt x="2540000" y="1972733"/>
                  </a:cubicBezTo>
                  <a:cubicBezTo>
                    <a:pt x="2467206" y="2021264"/>
                    <a:pt x="2559307" y="1963079"/>
                    <a:pt x="2489200" y="1998133"/>
                  </a:cubicBezTo>
                  <a:cubicBezTo>
                    <a:pt x="2423549" y="2030959"/>
                    <a:pt x="2502243" y="2002254"/>
                    <a:pt x="2438400" y="2023533"/>
                  </a:cubicBezTo>
                  <a:lnTo>
                    <a:pt x="2396067" y="2065867"/>
                  </a:lnTo>
                  <a:cubicBezTo>
                    <a:pt x="2387600" y="2074334"/>
                    <a:pt x="2377309" y="2081304"/>
                    <a:pt x="2370667" y="2091267"/>
                  </a:cubicBezTo>
                  <a:cubicBezTo>
                    <a:pt x="2365023" y="2099734"/>
                    <a:pt x="2361680" y="2110310"/>
                    <a:pt x="2353734" y="2116667"/>
                  </a:cubicBezTo>
                  <a:cubicBezTo>
                    <a:pt x="2346765" y="2122242"/>
                    <a:pt x="2336801" y="2122311"/>
                    <a:pt x="2328334" y="2125133"/>
                  </a:cubicBezTo>
                  <a:cubicBezTo>
                    <a:pt x="2304348" y="2197087"/>
                    <a:pt x="2337800" y="2109356"/>
                    <a:pt x="2302934" y="2167467"/>
                  </a:cubicBezTo>
                  <a:cubicBezTo>
                    <a:pt x="2298342" y="2175120"/>
                    <a:pt x="2298801" y="2185065"/>
                    <a:pt x="2294467" y="2192867"/>
                  </a:cubicBezTo>
                  <a:cubicBezTo>
                    <a:pt x="2280550" y="2217918"/>
                    <a:pt x="2259346" y="2250287"/>
                    <a:pt x="2235200" y="2269067"/>
                  </a:cubicBezTo>
                  <a:cubicBezTo>
                    <a:pt x="2185965" y="2307361"/>
                    <a:pt x="2189309" y="2301297"/>
                    <a:pt x="2133600" y="2319867"/>
                  </a:cubicBezTo>
                  <a:lnTo>
                    <a:pt x="2108200" y="2328333"/>
                  </a:lnTo>
                  <a:cubicBezTo>
                    <a:pt x="2099733" y="2331155"/>
                    <a:pt x="2091458" y="2334635"/>
                    <a:pt x="2082800" y="2336800"/>
                  </a:cubicBezTo>
                  <a:cubicBezTo>
                    <a:pt x="2060222" y="2342444"/>
                    <a:pt x="2037145" y="2346373"/>
                    <a:pt x="2015067" y="2353733"/>
                  </a:cubicBezTo>
                  <a:cubicBezTo>
                    <a:pt x="2006600" y="2356555"/>
                    <a:pt x="1998248" y="2359748"/>
                    <a:pt x="1989667" y="2362200"/>
                  </a:cubicBezTo>
                  <a:cubicBezTo>
                    <a:pt x="1915222" y="2383471"/>
                    <a:pt x="1991320" y="2358828"/>
                    <a:pt x="1930400" y="2379133"/>
                  </a:cubicBezTo>
                  <a:cubicBezTo>
                    <a:pt x="1921933" y="2384778"/>
                    <a:pt x="1914102" y="2391516"/>
                    <a:pt x="1905000" y="2396067"/>
                  </a:cubicBezTo>
                  <a:cubicBezTo>
                    <a:pt x="1882133" y="2407501"/>
                    <a:pt x="1852204" y="2407799"/>
                    <a:pt x="1828800" y="2413000"/>
                  </a:cubicBezTo>
                  <a:cubicBezTo>
                    <a:pt x="1807870" y="2417651"/>
                    <a:pt x="1791838" y="2429075"/>
                    <a:pt x="1769534" y="2429933"/>
                  </a:cubicBezTo>
                  <a:cubicBezTo>
                    <a:pt x="1634138" y="2435140"/>
                    <a:pt x="1498601" y="2435578"/>
                    <a:pt x="1363134" y="2438400"/>
                  </a:cubicBezTo>
                  <a:cubicBezTo>
                    <a:pt x="1131951" y="2484638"/>
                    <a:pt x="1380020" y="2437686"/>
                    <a:pt x="753534" y="2455333"/>
                  </a:cubicBezTo>
                  <a:cubicBezTo>
                    <a:pt x="741902" y="2455661"/>
                    <a:pt x="731168" y="2462031"/>
                    <a:pt x="719667" y="2463800"/>
                  </a:cubicBezTo>
                  <a:cubicBezTo>
                    <a:pt x="694408" y="2467686"/>
                    <a:pt x="668867" y="2469445"/>
                    <a:pt x="643467" y="2472267"/>
                  </a:cubicBezTo>
                  <a:cubicBezTo>
                    <a:pt x="427971" y="2544093"/>
                    <a:pt x="626992" y="2480733"/>
                    <a:pt x="16934" y="2480733"/>
                  </a:cubicBezTo>
                  <a:lnTo>
                    <a:pt x="0" y="0"/>
                  </a:lnTo>
                  <a:lnTo>
                    <a:pt x="4961467" y="8467"/>
                  </a:lnTo>
                  <a:lnTo>
                    <a:pt x="4978400" y="999067"/>
                  </a:lnTo>
                  <a:close/>
                </a:path>
              </a:pathLst>
            </a:custGeom>
            <a:solidFill>
              <a:srgbClr val="FFFFFF">
                <a:alpha val="67842"/>
              </a:srgbClr>
            </a:solidFill>
            <a:ln w="9525" cap="flat">
              <a:solidFill>
                <a:srgbClr val="000000"/>
              </a:solidFill>
              <a:prstDash val="solid"/>
              <a:round/>
              <a:headEnd/>
              <a:tailEnd/>
            </a:ln>
          </p:spPr>
          <p:txBody>
            <a:bodyPr anchor="ctr" anchorCtr="1"/>
            <a:lstStyle/>
            <a:p>
              <a:endParaRPr lang="en-US"/>
            </a:p>
          </p:txBody>
        </p:sp>
      </p:grpSp>
      <p:grpSp>
        <p:nvGrpSpPr>
          <p:cNvPr id="14" name="Group 22">
            <a:extLst>
              <a:ext uri="{FF2B5EF4-FFF2-40B4-BE49-F238E27FC236}">
                <a16:creationId xmlns:a16="http://schemas.microsoft.com/office/drawing/2014/main" id="{4833B60C-5861-418F-88DC-7027ACA75F95}"/>
              </a:ext>
            </a:extLst>
          </p:cNvPr>
          <p:cNvGrpSpPr>
            <a:grpSpLocks/>
          </p:cNvGrpSpPr>
          <p:nvPr/>
        </p:nvGrpSpPr>
        <p:grpSpPr bwMode="auto">
          <a:xfrm>
            <a:off x="2433638" y="2836863"/>
            <a:ext cx="4389437" cy="2803525"/>
            <a:chOff x="1595015" y="2421660"/>
            <a:chExt cx="4390345" cy="2803522"/>
          </a:xfrm>
        </p:grpSpPr>
        <p:grpSp>
          <p:nvGrpSpPr>
            <p:cNvPr id="15" name="Group 23">
              <a:extLst>
                <a:ext uri="{FF2B5EF4-FFF2-40B4-BE49-F238E27FC236}">
                  <a16:creationId xmlns:a16="http://schemas.microsoft.com/office/drawing/2014/main" id="{1C0F9B27-EE9F-4127-BFB2-33AE474B7082}"/>
                </a:ext>
              </a:extLst>
            </p:cNvPr>
            <p:cNvGrpSpPr>
              <a:grpSpLocks/>
            </p:cNvGrpSpPr>
            <p:nvPr/>
          </p:nvGrpSpPr>
          <p:grpSpPr bwMode="auto">
            <a:xfrm>
              <a:off x="1595015" y="2454286"/>
              <a:ext cx="4390345" cy="2770896"/>
              <a:chOff x="1595015" y="2454286"/>
              <a:chExt cx="4390345" cy="2770896"/>
            </a:xfrm>
          </p:grpSpPr>
          <p:pic>
            <p:nvPicPr>
              <p:cNvPr id="17" name="Picture 25">
                <a:extLst>
                  <a:ext uri="{FF2B5EF4-FFF2-40B4-BE49-F238E27FC236}">
                    <a16:creationId xmlns:a16="http://schemas.microsoft.com/office/drawing/2014/main" id="{754BD614-B2E6-4641-8CED-D5A1B28CF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96" t="668" r="803" b="1398"/>
              <a:stretch>
                <a:fillRect/>
              </a:stretch>
            </p:blipFill>
            <p:spPr bwMode="auto">
              <a:xfrm>
                <a:off x="1613559" y="2454286"/>
                <a:ext cx="4370237" cy="2749070"/>
              </a:xfrm>
              <a:prstGeom prst="rect">
                <a:avLst/>
              </a:prstGeom>
              <a:noFill/>
              <a:ln w="9525">
                <a:solidFill>
                  <a:srgbClr val="000000"/>
                </a:solidFill>
                <a:miter lim="800000"/>
                <a:headEnd/>
                <a:tailEnd/>
              </a:ln>
              <a:effectLst>
                <a:outerShdw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18" name="Freeform: Shape 26">
                <a:extLst>
                  <a:ext uri="{FF2B5EF4-FFF2-40B4-BE49-F238E27FC236}">
                    <a16:creationId xmlns:a16="http://schemas.microsoft.com/office/drawing/2014/main" id="{6AAB6602-E175-4FE0-B99D-936E78AD2176}"/>
                  </a:ext>
                </a:extLst>
              </p:cNvPr>
              <p:cNvSpPr>
                <a:spLocks/>
              </p:cNvSpPr>
              <p:nvPr/>
            </p:nvSpPr>
            <p:spPr bwMode="auto">
              <a:xfrm>
                <a:off x="1595015" y="3461159"/>
                <a:ext cx="4390345" cy="1764023"/>
              </a:xfrm>
              <a:custGeom>
                <a:avLst/>
                <a:gdLst>
                  <a:gd name="T0" fmla="*/ 21040 w 4977517"/>
                  <a:gd name="T1" fmla="*/ 1764023 h 1773141"/>
                  <a:gd name="T2" fmla="*/ 4390345 w 4977517"/>
                  <a:gd name="T3" fmla="*/ 0 h 1773141"/>
                  <a:gd name="T4" fmla="*/ 4306185 w 4977517"/>
                  <a:gd name="T5" fmla="*/ 87015 h 1773141"/>
                  <a:gd name="T6" fmla="*/ 4229038 w 4977517"/>
                  <a:gd name="T7" fmla="*/ 166119 h 1773141"/>
                  <a:gd name="T8" fmla="*/ 4151892 w 4977517"/>
                  <a:gd name="T9" fmla="*/ 229402 h 1773141"/>
                  <a:gd name="T10" fmla="*/ 4088772 w 4977517"/>
                  <a:gd name="T11" fmla="*/ 268955 h 1773141"/>
                  <a:gd name="T12" fmla="*/ 4004612 w 4977517"/>
                  <a:gd name="T13" fmla="*/ 292685 h 1773141"/>
                  <a:gd name="T14" fmla="*/ 3850319 w 4977517"/>
                  <a:gd name="T15" fmla="*/ 332238 h 1773141"/>
                  <a:gd name="T16" fmla="*/ 3773172 w 4977517"/>
                  <a:gd name="T17" fmla="*/ 355969 h 1773141"/>
                  <a:gd name="T18" fmla="*/ 3696025 w 4977517"/>
                  <a:gd name="T19" fmla="*/ 379700 h 1773141"/>
                  <a:gd name="T20" fmla="*/ 3548745 w 4977517"/>
                  <a:gd name="T21" fmla="*/ 403432 h 1773141"/>
                  <a:gd name="T22" fmla="*/ 3401465 w 4977517"/>
                  <a:gd name="T23" fmla="*/ 435073 h 1773141"/>
                  <a:gd name="T24" fmla="*/ 3338345 w 4977517"/>
                  <a:gd name="T25" fmla="*/ 458805 h 1773141"/>
                  <a:gd name="T26" fmla="*/ 3296265 w 4977517"/>
                  <a:gd name="T27" fmla="*/ 474625 h 1773141"/>
                  <a:gd name="T28" fmla="*/ 3233146 w 4977517"/>
                  <a:gd name="T29" fmla="*/ 514177 h 1773141"/>
                  <a:gd name="T30" fmla="*/ 3170026 w 4977517"/>
                  <a:gd name="T31" fmla="*/ 545819 h 1773141"/>
                  <a:gd name="T32" fmla="*/ 3106905 w 4977517"/>
                  <a:gd name="T33" fmla="*/ 577460 h 1773141"/>
                  <a:gd name="T34" fmla="*/ 3001706 w 4977517"/>
                  <a:gd name="T35" fmla="*/ 648654 h 1773141"/>
                  <a:gd name="T36" fmla="*/ 2959626 w 4977517"/>
                  <a:gd name="T37" fmla="*/ 672386 h 1773141"/>
                  <a:gd name="T38" fmla="*/ 2896506 w 4977517"/>
                  <a:gd name="T39" fmla="*/ 704027 h 1773141"/>
                  <a:gd name="T40" fmla="*/ 2833385 w 4977517"/>
                  <a:gd name="T41" fmla="*/ 727758 h 1773141"/>
                  <a:gd name="T42" fmla="*/ 2756239 w 4977517"/>
                  <a:gd name="T43" fmla="*/ 759400 h 1773141"/>
                  <a:gd name="T44" fmla="*/ 2665066 w 4977517"/>
                  <a:gd name="T45" fmla="*/ 791042 h 1773141"/>
                  <a:gd name="T46" fmla="*/ 2573892 w 4977517"/>
                  <a:gd name="T47" fmla="*/ 806862 h 1773141"/>
                  <a:gd name="T48" fmla="*/ 2503759 w 4977517"/>
                  <a:gd name="T49" fmla="*/ 822684 h 1773141"/>
                  <a:gd name="T50" fmla="*/ 2447653 w 4977517"/>
                  <a:gd name="T51" fmla="*/ 838504 h 1773141"/>
                  <a:gd name="T52" fmla="*/ 2328426 w 4977517"/>
                  <a:gd name="T53" fmla="*/ 870146 h 1773141"/>
                  <a:gd name="T54" fmla="*/ 2244266 w 4977517"/>
                  <a:gd name="T55" fmla="*/ 933429 h 1773141"/>
                  <a:gd name="T56" fmla="*/ 2160106 w 4977517"/>
                  <a:gd name="T57" fmla="*/ 980892 h 1773141"/>
                  <a:gd name="T58" fmla="*/ 2125040 w 4977517"/>
                  <a:gd name="T59" fmla="*/ 1020443 h 1773141"/>
                  <a:gd name="T60" fmla="*/ 2040879 w 4977517"/>
                  <a:gd name="T61" fmla="*/ 1131190 h 1773141"/>
                  <a:gd name="T62" fmla="*/ 2005812 w 4977517"/>
                  <a:gd name="T63" fmla="*/ 1178653 h 1773141"/>
                  <a:gd name="T64" fmla="*/ 1970746 w 4977517"/>
                  <a:gd name="T65" fmla="*/ 1210294 h 1773141"/>
                  <a:gd name="T66" fmla="*/ 1928666 w 4977517"/>
                  <a:gd name="T67" fmla="*/ 1241936 h 1773141"/>
                  <a:gd name="T68" fmla="*/ 1844506 w 4977517"/>
                  <a:gd name="T69" fmla="*/ 1305218 h 1773141"/>
                  <a:gd name="T70" fmla="*/ 1746319 w 4977517"/>
                  <a:gd name="T71" fmla="*/ 1344771 h 1773141"/>
                  <a:gd name="T72" fmla="*/ 1627093 w 4977517"/>
                  <a:gd name="T73" fmla="*/ 1360592 h 1773141"/>
                  <a:gd name="T74" fmla="*/ 1023947 w 4977517"/>
                  <a:gd name="T75" fmla="*/ 1384323 h 1773141"/>
                  <a:gd name="T76" fmla="*/ 932773 w 4977517"/>
                  <a:gd name="T77" fmla="*/ 1408054 h 1773141"/>
                  <a:gd name="T78" fmla="*/ 105200 w 4977517"/>
                  <a:gd name="T79" fmla="*/ 1439696 h 1773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977517"/>
                  <a:gd name="T121" fmla="*/ 0 h 1773141"/>
                  <a:gd name="T122" fmla="*/ 4977517 w 4977517"/>
                  <a:gd name="T123" fmla="*/ 1773141 h 177314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977517" h="1773141">
                    <a:moveTo>
                      <a:pt x="0" y="1447138"/>
                    </a:moveTo>
                    <a:lnTo>
                      <a:pt x="23854" y="1773141"/>
                    </a:lnTo>
                    <a:lnTo>
                      <a:pt x="4961614" y="1757238"/>
                    </a:lnTo>
                    <a:lnTo>
                      <a:pt x="4977517" y="0"/>
                    </a:lnTo>
                    <a:cubicBezTo>
                      <a:pt x="4958964" y="15903"/>
                      <a:pt x="4939137" y="30429"/>
                      <a:pt x="4921858" y="47708"/>
                    </a:cubicBezTo>
                    <a:cubicBezTo>
                      <a:pt x="4868849" y="100717"/>
                      <a:pt x="4945712" y="45057"/>
                      <a:pt x="4882101" y="87465"/>
                    </a:cubicBezTo>
                    <a:cubicBezTo>
                      <a:pt x="4852947" y="131195"/>
                      <a:pt x="4882101" y="94091"/>
                      <a:pt x="4842345" y="127221"/>
                    </a:cubicBezTo>
                    <a:cubicBezTo>
                      <a:pt x="4781122" y="178240"/>
                      <a:pt x="4853862" y="127494"/>
                      <a:pt x="4794637" y="166978"/>
                    </a:cubicBezTo>
                    <a:cubicBezTo>
                      <a:pt x="4789336" y="174929"/>
                      <a:pt x="4785926" y="184538"/>
                      <a:pt x="4778734" y="190831"/>
                    </a:cubicBezTo>
                    <a:cubicBezTo>
                      <a:pt x="4745081" y="220277"/>
                      <a:pt x="4739937" y="219667"/>
                      <a:pt x="4707173" y="230588"/>
                    </a:cubicBezTo>
                    <a:cubicBezTo>
                      <a:pt x="4638810" y="276164"/>
                      <a:pt x="4725305" y="221522"/>
                      <a:pt x="4659465" y="254442"/>
                    </a:cubicBezTo>
                    <a:cubicBezTo>
                      <a:pt x="4650918" y="258716"/>
                      <a:pt x="4644395" y="266581"/>
                      <a:pt x="4635611" y="270345"/>
                    </a:cubicBezTo>
                    <a:cubicBezTo>
                      <a:pt x="4624184" y="275242"/>
                      <a:pt x="4573105" y="283983"/>
                      <a:pt x="4564049" y="286247"/>
                    </a:cubicBezTo>
                    <a:cubicBezTo>
                      <a:pt x="4555918" y="288280"/>
                      <a:pt x="4548414" y="292554"/>
                      <a:pt x="4540195" y="294198"/>
                    </a:cubicBezTo>
                    <a:cubicBezTo>
                      <a:pt x="4465122" y="309213"/>
                      <a:pt x="4507730" y="294388"/>
                      <a:pt x="4452731" y="310101"/>
                    </a:cubicBezTo>
                    <a:cubicBezTo>
                      <a:pt x="4399427" y="325330"/>
                      <a:pt x="4459735" y="315062"/>
                      <a:pt x="4365267" y="333955"/>
                    </a:cubicBezTo>
                    <a:cubicBezTo>
                      <a:pt x="4352015" y="336605"/>
                      <a:pt x="4338549" y="338350"/>
                      <a:pt x="4325510" y="341906"/>
                    </a:cubicBezTo>
                    <a:cubicBezTo>
                      <a:pt x="4309338" y="346317"/>
                      <a:pt x="4294064" y="353744"/>
                      <a:pt x="4277802" y="357809"/>
                    </a:cubicBezTo>
                    <a:cubicBezTo>
                      <a:pt x="4256599" y="363110"/>
                      <a:pt x="4234926" y="366799"/>
                      <a:pt x="4214192" y="373711"/>
                    </a:cubicBezTo>
                    <a:cubicBezTo>
                      <a:pt x="4206241" y="376362"/>
                      <a:pt x="4198469" y="379630"/>
                      <a:pt x="4190338" y="381663"/>
                    </a:cubicBezTo>
                    <a:cubicBezTo>
                      <a:pt x="4177227" y="384941"/>
                      <a:pt x="4163912" y="387392"/>
                      <a:pt x="4150581" y="389614"/>
                    </a:cubicBezTo>
                    <a:cubicBezTo>
                      <a:pt x="4105206" y="397176"/>
                      <a:pt x="4069951" y="400340"/>
                      <a:pt x="4023360" y="405517"/>
                    </a:cubicBezTo>
                    <a:cubicBezTo>
                      <a:pt x="4007458" y="410818"/>
                      <a:pt x="3992332" y="419751"/>
                      <a:pt x="3975653" y="421419"/>
                    </a:cubicBezTo>
                    <a:cubicBezTo>
                      <a:pt x="3937371" y="425248"/>
                      <a:pt x="3894517" y="426922"/>
                      <a:pt x="3856383" y="437322"/>
                    </a:cubicBezTo>
                    <a:cubicBezTo>
                      <a:pt x="3840211" y="441733"/>
                      <a:pt x="3824578" y="447924"/>
                      <a:pt x="3808675" y="453225"/>
                    </a:cubicBezTo>
                    <a:lnTo>
                      <a:pt x="3784821" y="461176"/>
                    </a:lnTo>
                    <a:lnTo>
                      <a:pt x="3760967" y="469127"/>
                    </a:lnTo>
                    <a:lnTo>
                      <a:pt x="3737113" y="477078"/>
                    </a:lnTo>
                    <a:cubicBezTo>
                      <a:pt x="3729162" y="485029"/>
                      <a:pt x="3723090" y="495471"/>
                      <a:pt x="3713260" y="500932"/>
                    </a:cubicBezTo>
                    <a:cubicBezTo>
                      <a:pt x="3698607" y="509073"/>
                      <a:pt x="3665552" y="516835"/>
                      <a:pt x="3665552" y="516835"/>
                    </a:cubicBezTo>
                    <a:cubicBezTo>
                      <a:pt x="3657601" y="522136"/>
                      <a:pt x="3650431" y="528857"/>
                      <a:pt x="3641698" y="532738"/>
                    </a:cubicBezTo>
                    <a:cubicBezTo>
                      <a:pt x="3626380" y="539546"/>
                      <a:pt x="3593990" y="548640"/>
                      <a:pt x="3593990" y="548640"/>
                    </a:cubicBezTo>
                    <a:cubicBezTo>
                      <a:pt x="3586039" y="553941"/>
                      <a:pt x="3578869" y="560662"/>
                      <a:pt x="3570136" y="564543"/>
                    </a:cubicBezTo>
                    <a:cubicBezTo>
                      <a:pt x="3554818" y="571351"/>
                      <a:pt x="3522428" y="580445"/>
                      <a:pt x="3522428" y="580445"/>
                    </a:cubicBezTo>
                    <a:cubicBezTo>
                      <a:pt x="3467747" y="616900"/>
                      <a:pt x="3492852" y="606207"/>
                      <a:pt x="3450867" y="620202"/>
                    </a:cubicBezTo>
                    <a:lnTo>
                      <a:pt x="3403159" y="652007"/>
                    </a:lnTo>
                    <a:cubicBezTo>
                      <a:pt x="3395208" y="657308"/>
                      <a:pt x="3388371" y="664888"/>
                      <a:pt x="3379305" y="667910"/>
                    </a:cubicBezTo>
                    <a:lnTo>
                      <a:pt x="3355451" y="675861"/>
                    </a:lnTo>
                    <a:cubicBezTo>
                      <a:pt x="3347500" y="681162"/>
                      <a:pt x="3340330" y="687883"/>
                      <a:pt x="3331597" y="691764"/>
                    </a:cubicBezTo>
                    <a:cubicBezTo>
                      <a:pt x="3316279" y="698572"/>
                      <a:pt x="3299792" y="702365"/>
                      <a:pt x="3283889" y="707666"/>
                    </a:cubicBezTo>
                    <a:lnTo>
                      <a:pt x="3236181" y="723569"/>
                    </a:lnTo>
                    <a:cubicBezTo>
                      <a:pt x="3228230" y="726219"/>
                      <a:pt x="3219824" y="727772"/>
                      <a:pt x="3212327" y="731520"/>
                    </a:cubicBezTo>
                    <a:cubicBezTo>
                      <a:pt x="3201725" y="736821"/>
                      <a:pt x="3191417" y="742754"/>
                      <a:pt x="3180522" y="747423"/>
                    </a:cubicBezTo>
                    <a:cubicBezTo>
                      <a:pt x="3159740" y="756329"/>
                      <a:pt x="3147276" y="756601"/>
                      <a:pt x="3124863" y="763325"/>
                    </a:cubicBezTo>
                    <a:cubicBezTo>
                      <a:pt x="3108807" y="768142"/>
                      <a:pt x="3093058" y="773927"/>
                      <a:pt x="3077155" y="779228"/>
                    </a:cubicBezTo>
                    <a:cubicBezTo>
                      <a:pt x="3058255" y="785528"/>
                      <a:pt x="3041455" y="791804"/>
                      <a:pt x="3021496" y="795131"/>
                    </a:cubicBezTo>
                    <a:cubicBezTo>
                      <a:pt x="3000418" y="798644"/>
                      <a:pt x="2979006" y="799833"/>
                      <a:pt x="2957886" y="803082"/>
                    </a:cubicBezTo>
                    <a:cubicBezTo>
                      <a:pt x="2944528" y="805137"/>
                      <a:pt x="2931240" y="807755"/>
                      <a:pt x="2918129" y="811033"/>
                    </a:cubicBezTo>
                    <a:cubicBezTo>
                      <a:pt x="2909998" y="813066"/>
                      <a:pt x="2902494" y="817341"/>
                      <a:pt x="2894275" y="818985"/>
                    </a:cubicBezTo>
                    <a:cubicBezTo>
                      <a:pt x="2875898" y="822661"/>
                      <a:pt x="2857102" y="823855"/>
                      <a:pt x="2838616" y="826936"/>
                    </a:cubicBezTo>
                    <a:cubicBezTo>
                      <a:pt x="2825285" y="829158"/>
                      <a:pt x="2811971" y="831609"/>
                      <a:pt x="2798860" y="834887"/>
                    </a:cubicBezTo>
                    <a:cubicBezTo>
                      <a:pt x="2790729" y="836920"/>
                      <a:pt x="2783225" y="841194"/>
                      <a:pt x="2775006" y="842838"/>
                    </a:cubicBezTo>
                    <a:cubicBezTo>
                      <a:pt x="2756629" y="846514"/>
                      <a:pt x="2737786" y="847437"/>
                      <a:pt x="2719347" y="850790"/>
                    </a:cubicBezTo>
                    <a:cubicBezTo>
                      <a:pt x="2704066" y="853568"/>
                      <a:pt x="2647616" y="869455"/>
                      <a:pt x="2639833" y="874644"/>
                    </a:cubicBezTo>
                    <a:lnTo>
                      <a:pt x="2568272" y="922351"/>
                    </a:lnTo>
                    <a:cubicBezTo>
                      <a:pt x="2560321" y="927652"/>
                      <a:pt x="2553484" y="935232"/>
                      <a:pt x="2544418" y="938254"/>
                    </a:cubicBezTo>
                    <a:cubicBezTo>
                      <a:pt x="2528515" y="943555"/>
                      <a:pt x="2510658" y="944859"/>
                      <a:pt x="2496710" y="954157"/>
                    </a:cubicBezTo>
                    <a:lnTo>
                      <a:pt x="2449002" y="985962"/>
                    </a:lnTo>
                    <a:cubicBezTo>
                      <a:pt x="2443701" y="993913"/>
                      <a:pt x="2439857" y="1003059"/>
                      <a:pt x="2433100" y="1009816"/>
                    </a:cubicBezTo>
                    <a:cubicBezTo>
                      <a:pt x="2426343" y="1016573"/>
                      <a:pt x="2415539" y="1018526"/>
                      <a:pt x="2409246" y="1025718"/>
                    </a:cubicBezTo>
                    <a:cubicBezTo>
                      <a:pt x="2344306" y="1099934"/>
                      <a:pt x="2407259" y="1053545"/>
                      <a:pt x="2353587" y="1089329"/>
                    </a:cubicBezTo>
                    <a:cubicBezTo>
                      <a:pt x="2314103" y="1148554"/>
                      <a:pt x="2364849" y="1075814"/>
                      <a:pt x="2313830" y="1137037"/>
                    </a:cubicBezTo>
                    <a:cubicBezTo>
                      <a:pt x="2307712" y="1144378"/>
                      <a:pt x="2304045" y="1153550"/>
                      <a:pt x="2297927" y="1160891"/>
                    </a:cubicBezTo>
                    <a:cubicBezTo>
                      <a:pt x="2290728" y="1169530"/>
                      <a:pt x="2281272" y="1176106"/>
                      <a:pt x="2274073" y="1184745"/>
                    </a:cubicBezTo>
                    <a:cubicBezTo>
                      <a:pt x="2267955" y="1192086"/>
                      <a:pt x="2265633" y="1202628"/>
                      <a:pt x="2258171" y="1208598"/>
                    </a:cubicBezTo>
                    <a:cubicBezTo>
                      <a:pt x="2251626" y="1213834"/>
                      <a:pt x="2242268" y="1213899"/>
                      <a:pt x="2234317" y="1216550"/>
                    </a:cubicBezTo>
                    <a:cubicBezTo>
                      <a:pt x="2226366" y="1224501"/>
                      <a:pt x="2219819" y="1234167"/>
                      <a:pt x="2210463" y="1240404"/>
                    </a:cubicBezTo>
                    <a:cubicBezTo>
                      <a:pt x="2203489" y="1245053"/>
                      <a:pt x="2193154" y="1243119"/>
                      <a:pt x="2186609" y="1248355"/>
                    </a:cubicBezTo>
                    <a:cubicBezTo>
                      <a:pt x="2135230" y="1289458"/>
                      <a:pt x="2206811" y="1260175"/>
                      <a:pt x="2146853" y="1280160"/>
                    </a:cubicBezTo>
                    <a:cubicBezTo>
                      <a:pt x="2101535" y="1325478"/>
                      <a:pt x="2147258" y="1287937"/>
                      <a:pt x="2091193" y="1311965"/>
                    </a:cubicBezTo>
                    <a:cubicBezTo>
                      <a:pt x="2032894" y="1336950"/>
                      <a:pt x="2112364" y="1325226"/>
                      <a:pt x="2019632" y="1343771"/>
                    </a:cubicBezTo>
                    <a:cubicBezTo>
                      <a:pt x="2006380" y="1346421"/>
                      <a:pt x="1993254" y="1349811"/>
                      <a:pt x="1979875" y="1351722"/>
                    </a:cubicBezTo>
                    <a:cubicBezTo>
                      <a:pt x="1956115" y="1355116"/>
                      <a:pt x="1932149" y="1356869"/>
                      <a:pt x="1908313" y="1359673"/>
                    </a:cubicBezTo>
                    <a:lnTo>
                      <a:pt x="1844703" y="1367625"/>
                    </a:lnTo>
                    <a:cubicBezTo>
                      <a:pt x="1805930" y="1380549"/>
                      <a:pt x="1806699" y="1382144"/>
                      <a:pt x="1749287" y="1383527"/>
                    </a:cubicBezTo>
                    <a:cubicBezTo>
                      <a:pt x="1553194" y="1388252"/>
                      <a:pt x="1357023" y="1388828"/>
                      <a:pt x="1160891" y="1391478"/>
                    </a:cubicBezTo>
                    <a:cubicBezTo>
                      <a:pt x="1138153" y="1399058"/>
                      <a:pt x="1130196" y="1402388"/>
                      <a:pt x="1105232" y="1407381"/>
                    </a:cubicBezTo>
                    <a:cubicBezTo>
                      <a:pt x="1089423" y="1410543"/>
                      <a:pt x="1073386" y="1412448"/>
                      <a:pt x="1057524" y="1415332"/>
                    </a:cubicBezTo>
                    <a:cubicBezTo>
                      <a:pt x="870667" y="1449307"/>
                      <a:pt x="1220860" y="1417765"/>
                      <a:pt x="628153" y="1431235"/>
                    </a:cubicBezTo>
                    <a:lnTo>
                      <a:pt x="119270" y="1447138"/>
                    </a:lnTo>
                    <a:cubicBezTo>
                      <a:pt x="66894" y="1460231"/>
                      <a:pt x="98393" y="1455089"/>
                      <a:pt x="0" y="1447138"/>
                    </a:cubicBezTo>
                    <a:close/>
                  </a:path>
                </a:pathLst>
              </a:custGeom>
              <a:solidFill>
                <a:srgbClr val="FFFFFF">
                  <a:alpha val="67842"/>
                </a:srgbClr>
              </a:solidFill>
              <a:ln w="9525" cap="flat">
                <a:solidFill>
                  <a:srgbClr val="000000"/>
                </a:solidFill>
                <a:prstDash val="solid"/>
                <a:round/>
                <a:headEnd/>
                <a:tailEnd/>
              </a:ln>
            </p:spPr>
            <p:txBody>
              <a:bodyPr anchor="ctr" anchorCtr="1"/>
              <a:lstStyle/>
              <a:p>
                <a:endParaRPr lang="en-US"/>
              </a:p>
            </p:txBody>
          </p:sp>
        </p:grpSp>
        <p:sp>
          <p:nvSpPr>
            <p:cNvPr id="16" name="Freeform: Shape 24">
              <a:extLst>
                <a:ext uri="{FF2B5EF4-FFF2-40B4-BE49-F238E27FC236}">
                  <a16:creationId xmlns:a16="http://schemas.microsoft.com/office/drawing/2014/main" id="{0B520D2C-3494-4638-AF4C-65E0DECE169B}"/>
                </a:ext>
              </a:extLst>
            </p:cNvPr>
            <p:cNvSpPr>
              <a:spLocks/>
            </p:cNvSpPr>
            <p:nvPr/>
          </p:nvSpPr>
          <p:spPr bwMode="auto">
            <a:xfrm>
              <a:off x="1609499" y="2421660"/>
              <a:ext cx="4362291" cy="1934687"/>
            </a:xfrm>
            <a:custGeom>
              <a:avLst/>
              <a:gdLst>
                <a:gd name="T0" fmla="*/ 4362291 w 4945711"/>
                <a:gd name="T1" fmla="*/ 24083 h 1916265"/>
                <a:gd name="T2" fmla="*/ 0 w 4945711"/>
                <a:gd name="T3" fmla="*/ 1934687 h 1916265"/>
                <a:gd name="T4" fmla="*/ 294560 w 4945711"/>
                <a:gd name="T5" fmla="*/ 1910604 h 1916265"/>
                <a:gd name="T6" fmla="*/ 476906 w 4945711"/>
                <a:gd name="T7" fmla="*/ 1878492 h 1916265"/>
                <a:gd name="T8" fmla="*/ 511973 w 4945711"/>
                <a:gd name="T9" fmla="*/ 1846381 h 1916265"/>
                <a:gd name="T10" fmla="*/ 589119 w 4945711"/>
                <a:gd name="T11" fmla="*/ 1822298 h 1916265"/>
                <a:gd name="T12" fmla="*/ 701333 w 4945711"/>
                <a:gd name="T13" fmla="*/ 1838354 h 1916265"/>
                <a:gd name="T14" fmla="*/ 918746 w 4945711"/>
                <a:gd name="T15" fmla="*/ 1822298 h 1916265"/>
                <a:gd name="T16" fmla="*/ 988880 w 4945711"/>
                <a:gd name="T17" fmla="*/ 1782160 h 1916265"/>
                <a:gd name="T18" fmla="*/ 1073039 w 4945711"/>
                <a:gd name="T19" fmla="*/ 1742020 h 1916265"/>
                <a:gd name="T20" fmla="*/ 1136159 w 4945711"/>
                <a:gd name="T21" fmla="*/ 1709910 h 1916265"/>
                <a:gd name="T22" fmla="*/ 1227333 w 4945711"/>
                <a:gd name="T23" fmla="*/ 1677799 h 1916265"/>
                <a:gd name="T24" fmla="*/ 1318506 w 4945711"/>
                <a:gd name="T25" fmla="*/ 1653716 h 1916265"/>
                <a:gd name="T26" fmla="*/ 1388639 w 4945711"/>
                <a:gd name="T27" fmla="*/ 1637660 h 1916265"/>
                <a:gd name="T28" fmla="*/ 1451759 w 4945711"/>
                <a:gd name="T29" fmla="*/ 1605549 h 1916265"/>
                <a:gd name="T30" fmla="*/ 1648132 w 4945711"/>
                <a:gd name="T31" fmla="*/ 1573438 h 1916265"/>
                <a:gd name="T32" fmla="*/ 1746319 w 4945711"/>
                <a:gd name="T33" fmla="*/ 1549355 h 1916265"/>
                <a:gd name="T34" fmla="*/ 1914639 w 4945711"/>
                <a:gd name="T35" fmla="*/ 1517244 h 1916265"/>
                <a:gd name="T36" fmla="*/ 1963732 w 4945711"/>
                <a:gd name="T37" fmla="*/ 1501188 h 1916265"/>
                <a:gd name="T38" fmla="*/ 2089972 w 4945711"/>
                <a:gd name="T39" fmla="*/ 1453022 h 1916265"/>
                <a:gd name="T40" fmla="*/ 2153092 w 4945711"/>
                <a:gd name="T41" fmla="*/ 1412883 h 1916265"/>
                <a:gd name="T42" fmla="*/ 2230239 w 4945711"/>
                <a:gd name="T43" fmla="*/ 1348661 h 1916265"/>
                <a:gd name="T44" fmla="*/ 2300372 w 4945711"/>
                <a:gd name="T45" fmla="*/ 1284439 h 1916265"/>
                <a:gd name="T46" fmla="*/ 2342452 w 4945711"/>
                <a:gd name="T47" fmla="*/ 1220217 h 1916265"/>
                <a:gd name="T48" fmla="*/ 2384532 w 4945711"/>
                <a:gd name="T49" fmla="*/ 1155995 h 1916265"/>
                <a:gd name="T50" fmla="*/ 2447652 w 4945711"/>
                <a:gd name="T51" fmla="*/ 1115857 h 1916265"/>
                <a:gd name="T52" fmla="*/ 2524798 w 4945711"/>
                <a:gd name="T53" fmla="*/ 1035579 h 1916265"/>
                <a:gd name="T54" fmla="*/ 2580905 w 4945711"/>
                <a:gd name="T55" fmla="*/ 971357 h 1916265"/>
                <a:gd name="T56" fmla="*/ 2637012 w 4945711"/>
                <a:gd name="T57" fmla="*/ 915163 h 1916265"/>
                <a:gd name="T58" fmla="*/ 2693119 w 4945711"/>
                <a:gd name="T59" fmla="*/ 850941 h 1916265"/>
                <a:gd name="T60" fmla="*/ 2770265 w 4945711"/>
                <a:gd name="T61" fmla="*/ 786719 h 1916265"/>
                <a:gd name="T62" fmla="*/ 2826371 w 4945711"/>
                <a:gd name="T63" fmla="*/ 746581 h 1916265"/>
                <a:gd name="T64" fmla="*/ 2959625 w 4945711"/>
                <a:gd name="T65" fmla="*/ 722498 h 1916265"/>
                <a:gd name="T66" fmla="*/ 3008718 w 4945711"/>
                <a:gd name="T67" fmla="*/ 674331 h 1916265"/>
                <a:gd name="T68" fmla="*/ 3092878 w 4945711"/>
                <a:gd name="T69" fmla="*/ 618137 h 1916265"/>
                <a:gd name="T70" fmla="*/ 3148985 w 4945711"/>
                <a:gd name="T71" fmla="*/ 545887 h 1916265"/>
                <a:gd name="T72" fmla="*/ 3205092 w 4945711"/>
                <a:gd name="T73" fmla="*/ 497720 h 1916265"/>
                <a:gd name="T74" fmla="*/ 3247172 w 4945711"/>
                <a:gd name="T75" fmla="*/ 473637 h 1916265"/>
                <a:gd name="T76" fmla="*/ 3310291 w 4945711"/>
                <a:gd name="T77" fmla="*/ 449554 h 1916265"/>
                <a:gd name="T78" fmla="*/ 3464585 w 4945711"/>
                <a:gd name="T79" fmla="*/ 449554 h 1916265"/>
                <a:gd name="T80" fmla="*/ 3885384 w 4945711"/>
                <a:gd name="T81" fmla="*/ 449554 h 1916265"/>
                <a:gd name="T82" fmla="*/ 3955518 w 4945711"/>
                <a:gd name="T83" fmla="*/ 425470 h 1916265"/>
                <a:gd name="T84" fmla="*/ 4067731 w 4945711"/>
                <a:gd name="T85" fmla="*/ 393360 h 1916265"/>
                <a:gd name="T86" fmla="*/ 4158904 w 4945711"/>
                <a:gd name="T87" fmla="*/ 377305 h 1916265"/>
                <a:gd name="T88" fmla="*/ 4222024 w 4945711"/>
                <a:gd name="T89" fmla="*/ 353221 h 1916265"/>
                <a:gd name="T90" fmla="*/ 4285145 w 4945711"/>
                <a:gd name="T91" fmla="*/ 305055 h 1916265"/>
                <a:gd name="T92" fmla="*/ 4362291 w 4945711"/>
                <a:gd name="T93" fmla="*/ 256888 h 19162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945711"/>
                <a:gd name="T142" fmla="*/ 0 h 1916265"/>
                <a:gd name="T143" fmla="*/ 4945711 w 4945711"/>
                <a:gd name="T144" fmla="*/ 1916265 h 191626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945711" h="1916265">
                  <a:moveTo>
                    <a:pt x="4945711" y="254442"/>
                  </a:moveTo>
                  <a:lnTo>
                    <a:pt x="4945711" y="23854"/>
                  </a:lnTo>
                  <a:lnTo>
                    <a:pt x="15902" y="0"/>
                  </a:lnTo>
                  <a:lnTo>
                    <a:pt x="0" y="1916265"/>
                  </a:lnTo>
                  <a:cubicBezTo>
                    <a:pt x="84814" y="1913614"/>
                    <a:pt x="169802" y="1914359"/>
                    <a:pt x="254442" y="1908313"/>
                  </a:cubicBezTo>
                  <a:cubicBezTo>
                    <a:pt x="281402" y="1906387"/>
                    <a:pt x="307294" y="1896855"/>
                    <a:pt x="333955" y="1892411"/>
                  </a:cubicBezTo>
                  <a:cubicBezTo>
                    <a:pt x="415749" y="1878777"/>
                    <a:pt x="365588" y="1885695"/>
                    <a:pt x="485029" y="1876508"/>
                  </a:cubicBezTo>
                  <a:cubicBezTo>
                    <a:pt x="487111" y="1875988"/>
                    <a:pt x="535500" y="1864756"/>
                    <a:pt x="540688" y="1860605"/>
                  </a:cubicBezTo>
                  <a:cubicBezTo>
                    <a:pt x="548150" y="1854635"/>
                    <a:pt x="549129" y="1842722"/>
                    <a:pt x="556591" y="1836752"/>
                  </a:cubicBezTo>
                  <a:cubicBezTo>
                    <a:pt x="563136" y="1831516"/>
                    <a:pt x="572948" y="1832548"/>
                    <a:pt x="580445" y="1828800"/>
                  </a:cubicBezTo>
                  <a:cubicBezTo>
                    <a:pt x="588992" y="1824526"/>
                    <a:pt x="595080" y="1815412"/>
                    <a:pt x="604299" y="1812898"/>
                  </a:cubicBezTo>
                  <a:cubicBezTo>
                    <a:pt x="624914" y="1807276"/>
                    <a:pt x="646706" y="1807597"/>
                    <a:pt x="667909" y="1804946"/>
                  </a:cubicBezTo>
                  <a:cubicBezTo>
                    <a:pt x="694413" y="1807597"/>
                    <a:pt x="720991" y="1809594"/>
                    <a:pt x="747422" y="1812898"/>
                  </a:cubicBezTo>
                  <a:cubicBezTo>
                    <a:pt x="763420" y="1814898"/>
                    <a:pt x="779008" y="1820849"/>
                    <a:pt x="795130" y="1820849"/>
                  </a:cubicBezTo>
                  <a:cubicBezTo>
                    <a:pt x="853500" y="1820849"/>
                    <a:pt x="911749" y="1815548"/>
                    <a:pt x="970059" y="1812898"/>
                  </a:cubicBezTo>
                  <a:cubicBezTo>
                    <a:pt x="993913" y="1810247"/>
                    <a:pt x="1017899" y="1808596"/>
                    <a:pt x="1041621" y="1804946"/>
                  </a:cubicBezTo>
                  <a:cubicBezTo>
                    <a:pt x="1060163" y="1802093"/>
                    <a:pt x="1079467" y="1794981"/>
                    <a:pt x="1097280" y="1789044"/>
                  </a:cubicBezTo>
                  <a:cubicBezTo>
                    <a:pt x="1105231" y="1781093"/>
                    <a:pt x="1111304" y="1770651"/>
                    <a:pt x="1121134" y="1765190"/>
                  </a:cubicBezTo>
                  <a:cubicBezTo>
                    <a:pt x="1135787" y="1757049"/>
                    <a:pt x="1168842" y="1749287"/>
                    <a:pt x="1168842" y="1749287"/>
                  </a:cubicBezTo>
                  <a:cubicBezTo>
                    <a:pt x="1237195" y="1703719"/>
                    <a:pt x="1150716" y="1758350"/>
                    <a:pt x="1216549" y="1725433"/>
                  </a:cubicBezTo>
                  <a:cubicBezTo>
                    <a:pt x="1225096" y="1721159"/>
                    <a:pt x="1231670" y="1713412"/>
                    <a:pt x="1240403" y="1709531"/>
                  </a:cubicBezTo>
                  <a:cubicBezTo>
                    <a:pt x="1255721" y="1702723"/>
                    <a:pt x="1272208" y="1698929"/>
                    <a:pt x="1288111" y="1693628"/>
                  </a:cubicBezTo>
                  <a:lnTo>
                    <a:pt x="1335819" y="1677725"/>
                  </a:lnTo>
                  <a:cubicBezTo>
                    <a:pt x="1356254" y="1670913"/>
                    <a:pt x="1369517" y="1665816"/>
                    <a:pt x="1391478" y="1661823"/>
                  </a:cubicBezTo>
                  <a:cubicBezTo>
                    <a:pt x="1409917" y="1658471"/>
                    <a:pt x="1428584" y="1656522"/>
                    <a:pt x="1447137" y="1653872"/>
                  </a:cubicBezTo>
                  <a:lnTo>
                    <a:pt x="1494845" y="1637969"/>
                  </a:lnTo>
                  <a:cubicBezTo>
                    <a:pt x="1502796" y="1635319"/>
                    <a:pt x="1510402" y="1631203"/>
                    <a:pt x="1518699" y="1630018"/>
                  </a:cubicBezTo>
                  <a:lnTo>
                    <a:pt x="1574358" y="1622066"/>
                  </a:lnTo>
                  <a:cubicBezTo>
                    <a:pt x="1582309" y="1616765"/>
                    <a:pt x="1589479" y="1610045"/>
                    <a:pt x="1598212" y="1606164"/>
                  </a:cubicBezTo>
                  <a:cubicBezTo>
                    <a:pt x="1613530" y="1599356"/>
                    <a:pt x="1630017" y="1595562"/>
                    <a:pt x="1645920" y="1590261"/>
                  </a:cubicBezTo>
                  <a:cubicBezTo>
                    <a:pt x="1712590" y="1568038"/>
                    <a:pt x="1661425" y="1582801"/>
                    <a:pt x="1804946" y="1574358"/>
                  </a:cubicBezTo>
                  <a:cubicBezTo>
                    <a:pt x="1826149" y="1569057"/>
                    <a:pt x="1847822" y="1565367"/>
                    <a:pt x="1868556" y="1558456"/>
                  </a:cubicBezTo>
                  <a:cubicBezTo>
                    <a:pt x="1876507" y="1555806"/>
                    <a:pt x="1884279" y="1552538"/>
                    <a:pt x="1892410" y="1550505"/>
                  </a:cubicBezTo>
                  <a:cubicBezTo>
                    <a:pt x="1918612" y="1543954"/>
                    <a:pt x="1953864" y="1539331"/>
                    <a:pt x="1979875" y="1534602"/>
                  </a:cubicBezTo>
                  <a:cubicBezTo>
                    <a:pt x="2065153" y="1519098"/>
                    <a:pt x="1968610" y="1533940"/>
                    <a:pt x="2075290" y="1518699"/>
                  </a:cubicBezTo>
                  <a:cubicBezTo>
                    <a:pt x="2131215" y="1500058"/>
                    <a:pt x="2064176" y="1520552"/>
                    <a:pt x="2170706" y="1502797"/>
                  </a:cubicBezTo>
                  <a:cubicBezTo>
                    <a:pt x="2178973" y="1501419"/>
                    <a:pt x="2186501" y="1497148"/>
                    <a:pt x="2194560" y="1494845"/>
                  </a:cubicBezTo>
                  <a:cubicBezTo>
                    <a:pt x="2205067" y="1491843"/>
                    <a:pt x="2215898" y="1490034"/>
                    <a:pt x="2226365" y="1486894"/>
                  </a:cubicBezTo>
                  <a:cubicBezTo>
                    <a:pt x="2226450" y="1486869"/>
                    <a:pt x="2285958" y="1467030"/>
                    <a:pt x="2297927" y="1463040"/>
                  </a:cubicBezTo>
                  <a:lnTo>
                    <a:pt x="2369488" y="1439186"/>
                  </a:lnTo>
                  <a:lnTo>
                    <a:pt x="2393342" y="1431235"/>
                  </a:lnTo>
                  <a:cubicBezTo>
                    <a:pt x="2409245" y="1420633"/>
                    <a:pt x="2430448" y="1415333"/>
                    <a:pt x="2441050" y="1399430"/>
                  </a:cubicBezTo>
                  <a:cubicBezTo>
                    <a:pt x="2461602" y="1368602"/>
                    <a:pt x="2447887" y="1378598"/>
                    <a:pt x="2480807" y="1367625"/>
                  </a:cubicBezTo>
                  <a:cubicBezTo>
                    <a:pt x="2496710" y="1357023"/>
                    <a:pt x="2517913" y="1351722"/>
                    <a:pt x="2528515" y="1335819"/>
                  </a:cubicBezTo>
                  <a:cubicBezTo>
                    <a:pt x="2549066" y="1304991"/>
                    <a:pt x="2535351" y="1314987"/>
                    <a:pt x="2568271" y="1304014"/>
                  </a:cubicBezTo>
                  <a:cubicBezTo>
                    <a:pt x="2613849" y="1235649"/>
                    <a:pt x="2553159" y="1316104"/>
                    <a:pt x="2608028" y="1272209"/>
                  </a:cubicBezTo>
                  <a:cubicBezTo>
                    <a:pt x="2659407" y="1231106"/>
                    <a:pt x="2587826" y="1260389"/>
                    <a:pt x="2647784" y="1240404"/>
                  </a:cubicBezTo>
                  <a:cubicBezTo>
                    <a:pt x="2650434" y="1229802"/>
                    <a:pt x="2652733" y="1219106"/>
                    <a:pt x="2655735" y="1208598"/>
                  </a:cubicBezTo>
                  <a:cubicBezTo>
                    <a:pt x="2660908" y="1190494"/>
                    <a:pt x="2665653" y="1174827"/>
                    <a:pt x="2679589" y="1160891"/>
                  </a:cubicBezTo>
                  <a:cubicBezTo>
                    <a:pt x="2686346" y="1154134"/>
                    <a:pt x="2696102" y="1151106"/>
                    <a:pt x="2703443" y="1144988"/>
                  </a:cubicBezTo>
                  <a:cubicBezTo>
                    <a:pt x="2712082" y="1137789"/>
                    <a:pt x="2717467" y="1126595"/>
                    <a:pt x="2727297" y="1121134"/>
                  </a:cubicBezTo>
                  <a:cubicBezTo>
                    <a:pt x="2741950" y="1112993"/>
                    <a:pt x="2775005" y="1105232"/>
                    <a:pt x="2775005" y="1105232"/>
                  </a:cubicBezTo>
                  <a:cubicBezTo>
                    <a:pt x="2804162" y="1061498"/>
                    <a:pt x="2775004" y="1098608"/>
                    <a:pt x="2814762" y="1065475"/>
                  </a:cubicBezTo>
                  <a:cubicBezTo>
                    <a:pt x="2875984" y="1014455"/>
                    <a:pt x="2803243" y="1065203"/>
                    <a:pt x="2862469" y="1025718"/>
                  </a:cubicBezTo>
                  <a:cubicBezTo>
                    <a:pt x="2878106" y="1002265"/>
                    <a:pt x="2879268" y="997142"/>
                    <a:pt x="2902226" y="978011"/>
                  </a:cubicBezTo>
                  <a:cubicBezTo>
                    <a:pt x="2909567" y="971893"/>
                    <a:pt x="2918129" y="967409"/>
                    <a:pt x="2926080" y="962108"/>
                  </a:cubicBezTo>
                  <a:cubicBezTo>
                    <a:pt x="2931381" y="954157"/>
                    <a:pt x="2934790" y="944547"/>
                    <a:pt x="2941982" y="938254"/>
                  </a:cubicBezTo>
                  <a:cubicBezTo>
                    <a:pt x="2956366" y="925668"/>
                    <a:pt x="2989690" y="906449"/>
                    <a:pt x="2989690" y="906449"/>
                  </a:cubicBezTo>
                  <a:cubicBezTo>
                    <a:pt x="3005327" y="882994"/>
                    <a:pt x="3006489" y="877873"/>
                    <a:pt x="3029447" y="858741"/>
                  </a:cubicBezTo>
                  <a:cubicBezTo>
                    <a:pt x="3036788" y="852623"/>
                    <a:pt x="3045960" y="848956"/>
                    <a:pt x="3053301" y="842838"/>
                  </a:cubicBezTo>
                  <a:cubicBezTo>
                    <a:pt x="3093008" y="809750"/>
                    <a:pt x="3059089" y="825008"/>
                    <a:pt x="3101008" y="811033"/>
                  </a:cubicBezTo>
                  <a:cubicBezTo>
                    <a:pt x="3146584" y="742670"/>
                    <a:pt x="3085898" y="823121"/>
                    <a:pt x="3140765" y="779228"/>
                  </a:cubicBezTo>
                  <a:cubicBezTo>
                    <a:pt x="3148227" y="773258"/>
                    <a:pt x="3148564" y="760439"/>
                    <a:pt x="3156668" y="755374"/>
                  </a:cubicBezTo>
                  <a:cubicBezTo>
                    <a:pt x="3170883" y="746490"/>
                    <a:pt x="3188473" y="744773"/>
                    <a:pt x="3204375" y="739472"/>
                  </a:cubicBezTo>
                  <a:cubicBezTo>
                    <a:pt x="3230344" y="730815"/>
                    <a:pt x="3237273" y="727408"/>
                    <a:pt x="3267986" y="723569"/>
                  </a:cubicBezTo>
                  <a:cubicBezTo>
                    <a:pt x="3297035" y="719938"/>
                    <a:pt x="3326295" y="718268"/>
                    <a:pt x="3355450" y="715618"/>
                  </a:cubicBezTo>
                  <a:cubicBezTo>
                    <a:pt x="3363401" y="710317"/>
                    <a:pt x="3373334" y="707177"/>
                    <a:pt x="3379304" y="699715"/>
                  </a:cubicBezTo>
                  <a:cubicBezTo>
                    <a:pt x="3410145" y="661164"/>
                    <a:pt x="3359064" y="685257"/>
                    <a:pt x="3411109" y="667910"/>
                  </a:cubicBezTo>
                  <a:cubicBezTo>
                    <a:pt x="3419060" y="662609"/>
                    <a:pt x="3426416" y="656281"/>
                    <a:pt x="3434963" y="652007"/>
                  </a:cubicBezTo>
                  <a:cubicBezTo>
                    <a:pt x="3474959" y="632009"/>
                    <a:pt x="3456382" y="662394"/>
                    <a:pt x="3506525" y="612251"/>
                  </a:cubicBezTo>
                  <a:cubicBezTo>
                    <a:pt x="3522428" y="596348"/>
                    <a:pt x="3541758" y="583256"/>
                    <a:pt x="3554233" y="564543"/>
                  </a:cubicBezTo>
                  <a:cubicBezTo>
                    <a:pt x="3559534" y="556592"/>
                    <a:pt x="3563378" y="547446"/>
                    <a:pt x="3570135" y="540689"/>
                  </a:cubicBezTo>
                  <a:cubicBezTo>
                    <a:pt x="3585549" y="525274"/>
                    <a:pt x="3598441" y="523302"/>
                    <a:pt x="3617843" y="516835"/>
                  </a:cubicBezTo>
                  <a:cubicBezTo>
                    <a:pt x="3623144" y="508884"/>
                    <a:pt x="3626284" y="498951"/>
                    <a:pt x="3633746" y="492981"/>
                  </a:cubicBezTo>
                  <a:cubicBezTo>
                    <a:pt x="3640291" y="487745"/>
                    <a:pt x="3650103" y="488778"/>
                    <a:pt x="3657600" y="485030"/>
                  </a:cubicBezTo>
                  <a:cubicBezTo>
                    <a:pt x="3666147" y="480756"/>
                    <a:pt x="3672721" y="473008"/>
                    <a:pt x="3681454" y="469127"/>
                  </a:cubicBezTo>
                  <a:cubicBezTo>
                    <a:pt x="3696772" y="462319"/>
                    <a:pt x="3713259" y="458526"/>
                    <a:pt x="3729162" y="453225"/>
                  </a:cubicBezTo>
                  <a:lnTo>
                    <a:pt x="3753015" y="445273"/>
                  </a:lnTo>
                  <a:lnTo>
                    <a:pt x="3776869" y="437322"/>
                  </a:lnTo>
                  <a:cubicBezTo>
                    <a:pt x="3827227" y="439972"/>
                    <a:pt x="3877654" y="441548"/>
                    <a:pt x="3927944" y="445273"/>
                  </a:cubicBezTo>
                  <a:cubicBezTo>
                    <a:pt x="3949254" y="446852"/>
                    <a:pt x="3970186" y="453225"/>
                    <a:pt x="3991555" y="453225"/>
                  </a:cubicBezTo>
                  <a:cubicBezTo>
                    <a:pt x="4129403" y="453225"/>
                    <a:pt x="4267200" y="447924"/>
                    <a:pt x="4405022" y="445273"/>
                  </a:cubicBezTo>
                  <a:cubicBezTo>
                    <a:pt x="4462241" y="426201"/>
                    <a:pt x="4390759" y="449350"/>
                    <a:pt x="4460682" y="429371"/>
                  </a:cubicBezTo>
                  <a:cubicBezTo>
                    <a:pt x="4468741" y="427068"/>
                    <a:pt x="4476317" y="423063"/>
                    <a:pt x="4484535" y="421419"/>
                  </a:cubicBezTo>
                  <a:cubicBezTo>
                    <a:pt x="4502913" y="417743"/>
                    <a:pt x="4521642" y="416118"/>
                    <a:pt x="4540195" y="413468"/>
                  </a:cubicBezTo>
                  <a:lnTo>
                    <a:pt x="4611756" y="389614"/>
                  </a:lnTo>
                  <a:cubicBezTo>
                    <a:pt x="4619707" y="386964"/>
                    <a:pt x="4627270" y="382497"/>
                    <a:pt x="4635610" y="381663"/>
                  </a:cubicBezTo>
                  <a:lnTo>
                    <a:pt x="4715123" y="373712"/>
                  </a:lnTo>
                  <a:lnTo>
                    <a:pt x="4762831" y="357809"/>
                  </a:lnTo>
                  <a:lnTo>
                    <a:pt x="4786685" y="349858"/>
                  </a:lnTo>
                  <a:lnTo>
                    <a:pt x="4834393" y="318052"/>
                  </a:lnTo>
                  <a:cubicBezTo>
                    <a:pt x="4842344" y="312751"/>
                    <a:pt x="4849181" y="305172"/>
                    <a:pt x="4858247" y="302150"/>
                  </a:cubicBezTo>
                  <a:lnTo>
                    <a:pt x="4905955" y="286247"/>
                  </a:lnTo>
                  <a:lnTo>
                    <a:pt x="4945711" y="254442"/>
                  </a:lnTo>
                  <a:close/>
                </a:path>
              </a:pathLst>
            </a:custGeom>
            <a:solidFill>
              <a:srgbClr val="FFFFFF">
                <a:alpha val="74117"/>
              </a:srgbClr>
            </a:solidFill>
            <a:ln w="9525" cap="flat">
              <a:solidFill>
                <a:srgbClr val="000000"/>
              </a:solidFill>
              <a:prstDash val="solid"/>
              <a:round/>
              <a:headEnd/>
              <a:tailEnd/>
            </a:ln>
          </p:spPr>
          <p:txBody>
            <a:bodyPr anchor="ctr" anchorCtr="1"/>
            <a:lstStyle/>
            <a:p>
              <a:endParaRPr lang="en-US"/>
            </a:p>
          </p:txBody>
        </p:sp>
      </p:grpSp>
      <p:grpSp>
        <p:nvGrpSpPr>
          <p:cNvPr id="19" name="Group 27">
            <a:extLst>
              <a:ext uri="{FF2B5EF4-FFF2-40B4-BE49-F238E27FC236}">
                <a16:creationId xmlns:a16="http://schemas.microsoft.com/office/drawing/2014/main" id="{A3F33999-1761-4ECC-9848-4C02B0652DA8}"/>
              </a:ext>
            </a:extLst>
          </p:cNvPr>
          <p:cNvGrpSpPr>
            <a:grpSpLocks/>
          </p:cNvGrpSpPr>
          <p:nvPr/>
        </p:nvGrpSpPr>
        <p:grpSpPr bwMode="auto">
          <a:xfrm>
            <a:off x="987425" y="1639887"/>
            <a:ext cx="3672000" cy="2484000"/>
            <a:chOff x="149540" y="1243666"/>
            <a:chExt cx="3612565" cy="2428042"/>
          </a:xfrm>
        </p:grpSpPr>
        <p:pic>
          <p:nvPicPr>
            <p:cNvPr id="20" name="Picture 28">
              <a:extLst>
                <a:ext uri="{FF2B5EF4-FFF2-40B4-BE49-F238E27FC236}">
                  <a16:creationId xmlns:a16="http://schemas.microsoft.com/office/drawing/2014/main" id="{6AD54B61-3256-40FA-8557-3D69D5B5C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96" t="668" r="803" b="1398"/>
            <a:stretch>
              <a:fillRect/>
            </a:stretch>
          </p:blipFill>
          <p:spPr bwMode="auto">
            <a:xfrm>
              <a:off x="154240" y="1243666"/>
              <a:ext cx="3607545" cy="2423909"/>
            </a:xfrm>
            <a:prstGeom prst="rect">
              <a:avLst/>
            </a:prstGeom>
            <a:noFill/>
            <a:ln w="9525">
              <a:solidFill>
                <a:srgbClr val="000000"/>
              </a:solidFill>
              <a:miter lim="800000"/>
              <a:headEnd/>
              <a:tailEnd/>
            </a:ln>
            <a:effectLst>
              <a:outerShdw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21" name="Freeform: Shape 29">
              <a:extLst>
                <a:ext uri="{FF2B5EF4-FFF2-40B4-BE49-F238E27FC236}">
                  <a16:creationId xmlns:a16="http://schemas.microsoft.com/office/drawing/2014/main" id="{04A8D6EF-D708-4AE2-9B2D-FA16289E2316}"/>
                </a:ext>
              </a:extLst>
            </p:cNvPr>
            <p:cNvSpPr>
              <a:spLocks/>
            </p:cNvSpPr>
            <p:nvPr/>
          </p:nvSpPr>
          <p:spPr bwMode="auto">
            <a:xfrm>
              <a:off x="149540" y="1446754"/>
              <a:ext cx="3612565" cy="2224954"/>
            </a:xfrm>
            <a:custGeom>
              <a:avLst/>
              <a:gdLst>
                <a:gd name="T0" fmla="*/ 3606775 w 4961614"/>
                <a:gd name="T1" fmla="*/ 2224954 h 2536466"/>
                <a:gd name="T2" fmla="*/ 5789 w 4961614"/>
                <a:gd name="T3" fmla="*/ 1478653 h 2536466"/>
                <a:gd name="T4" fmla="*/ 167892 w 4961614"/>
                <a:gd name="T5" fmla="*/ 1478653 h 2536466"/>
                <a:gd name="T6" fmla="*/ 283679 w 4961614"/>
                <a:gd name="T7" fmla="*/ 1450753 h 2536466"/>
                <a:gd name="T8" fmla="*/ 335783 w 4961614"/>
                <a:gd name="T9" fmla="*/ 1429830 h 2536466"/>
                <a:gd name="T10" fmla="*/ 439992 w 4961614"/>
                <a:gd name="T11" fmla="*/ 1401930 h 2536466"/>
                <a:gd name="T12" fmla="*/ 729460 w 4961614"/>
                <a:gd name="T13" fmla="*/ 1374031 h 2536466"/>
                <a:gd name="T14" fmla="*/ 775775 w 4961614"/>
                <a:gd name="T15" fmla="*/ 1360081 h 2536466"/>
                <a:gd name="T16" fmla="*/ 879984 w 4961614"/>
                <a:gd name="T17" fmla="*/ 1332182 h 2536466"/>
                <a:gd name="T18" fmla="*/ 972614 w 4961614"/>
                <a:gd name="T19" fmla="*/ 1283359 h 2536466"/>
                <a:gd name="T20" fmla="*/ 1076822 w 4961614"/>
                <a:gd name="T21" fmla="*/ 1241510 h 2536466"/>
                <a:gd name="T22" fmla="*/ 1186820 w 4961614"/>
                <a:gd name="T23" fmla="*/ 1206637 h 2536466"/>
                <a:gd name="T24" fmla="*/ 1308397 w 4961614"/>
                <a:gd name="T25" fmla="*/ 1185712 h 2536466"/>
                <a:gd name="T26" fmla="*/ 1424184 w 4961614"/>
                <a:gd name="T27" fmla="*/ 1150838 h 2536466"/>
                <a:gd name="T28" fmla="*/ 1499446 w 4961614"/>
                <a:gd name="T29" fmla="*/ 1129914 h 2536466"/>
                <a:gd name="T30" fmla="*/ 1592076 w 4961614"/>
                <a:gd name="T31" fmla="*/ 1108990 h 2536466"/>
                <a:gd name="T32" fmla="*/ 1684705 w 4961614"/>
                <a:gd name="T33" fmla="*/ 1081090 h 2536466"/>
                <a:gd name="T34" fmla="*/ 1742599 w 4961614"/>
                <a:gd name="T35" fmla="*/ 1046217 h 2536466"/>
                <a:gd name="T36" fmla="*/ 1794703 w 4961614"/>
                <a:gd name="T37" fmla="*/ 1018318 h 2536466"/>
                <a:gd name="T38" fmla="*/ 1858387 w 4961614"/>
                <a:gd name="T39" fmla="*/ 948570 h 2536466"/>
                <a:gd name="T40" fmla="*/ 1939438 w 4961614"/>
                <a:gd name="T41" fmla="*/ 864873 h 2536466"/>
                <a:gd name="T42" fmla="*/ 2003121 w 4961614"/>
                <a:gd name="T43" fmla="*/ 809074 h 2536466"/>
                <a:gd name="T44" fmla="*/ 2066804 w 4961614"/>
                <a:gd name="T45" fmla="*/ 753276 h 2536466"/>
                <a:gd name="T46" fmla="*/ 2095751 w 4961614"/>
                <a:gd name="T47" fmla="*/ 718402 h 2536466"/>
                <a:gd name="T48" fmla="*/ 2153644 w 4961614"/>
                <a:gd name="T49" fmla="*/ 641680 h 2536466"/>
                <a:gd name="T50" fmla="*/ 2182592 w 4961614"/>
                <a:gd name="T51" fmla="*/ 606806 h 2536466"/>
                <a:gd name="T52" fmla="*/ 2217327 w 4961614"/>
                <a:gd name="T53" fmla="*/ 551007 h 2536466"/>
                <a:gd name="T54" fmla="*/ 2275221 w 4961614"/>
                <a:gd name="T55" fmla="*/ 474285 h 2536466"/>
                <a:gd name="T56" fmla="*/ 2367851 w 4961614"/>
                <a:gd name="T57" fmla="*/ 439411 h 2536466"/>
                <a:gd name="T58" fmla="*/ 2448902 w 4961614"/>
                <a:gd name="T59" fmla="*/ 411512 h 2536466"/>
                <a:gd name="T60" fmla="*/ 2483638 w 4961614"/>
                <a:gd name="T61" fmla="*/ 355714 h 2536466"/>
                <a:gd name="T62" fmla="*/ 2512585 w 4961614"/>
                <a:gd name="T63" fmla="*/ 327814 h 2536466"/>
                <a:gd name="T64" fmla="*/ 2616793 w 4961614"/>
                <a:gd name="T65" fmla="*/ 258067 h 2536466"/>
                <a:gd name="T66" fmla="*/ 2668898 w 4961614"/>
                <a:gd name="T67" fmla="*/ 223193 h 2536466"/>
                <a:gd name="T68" fmla="*/ 2703634 w 4961614"/>
                <a:gd name="T69" fmla="*/ 209243 h 2536466"/>
                <a:gd name="T70" fmla="*/ 2819422 w 4961614"/>
                <a:gd name="T71" fmla="*/ 181344 h 2536466"/>
                <a:gd name="T72" fmla="*/ 3270992 w 4961614"/>
                <a:gd name="T73" fmla="*/ 160420 h 2536466"/>
                <a:gd name="T74" fmla="*/ 3340464 w 4961614"/>
                <a:gd name="T75" fmla="*/ 139495 h 2536466"/>
                <a:gd name="T76" fmla="*/ 3473620 w 4961614"/>
                <a:gd name="T77" fmla="*/ 125546 h 2536466"/>
                <a:gd name="T78" fmla="*/ 3543092 w 4961614"/>
                <a:gd name="T79" fmla="*/ 90672 h 2536466"/>
                <a:gd name="T80" fmla="*/ 3595197 w 4961614"/>
                <a:gd name="T81" fmla="*/ 55799 h 25364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61614"/>
                <a:gd name="T124" fmla="*/ 0 h 2536466"/>
                <a:gd name="T125" fmla="*/ 4961614 w 4961614"/>
                <a:gd name="T126" fmla="*/ 2536466 h 25364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61614" h="2536466">
                  <a:moveTo>
                    <a:pt x="4961614" y="0"/>
                  </a:moveTo>
                  <a:cubicBezTo>
                    <a:pt x="4958963" y="845489"/>
                    <a:pt x="4956313" y="1690977"/>
                    <a:pt x="4953662" y="2536466"/>
                  </a:cubicBezTo>
                  <a:lnTo>
                    <a:pt x="0" y="2520564"/>
                  </a:lnTo>
                  <a:cubicBezTo>
                    <a:pt x="2650" y="2242268"/>
                    <a:pt x="5301" y="1963973"/>
                    <a:pt x="7951" y="1685677"/>
                  </a:cubicBezTo>
                  <a:cubicBezTo>
                    <a:pt x="31805" y="1690978"/>
                    <a:pt x="55102" y="1700469"/>
                    <a:pt x="79513" y="1701579"/>
                  </a:cubicBezTo>
                  <a:cubicBezTo>
                    <a:pt x="110532" y="1702989"/>
                    <a:pt x="190044" y="1694365"/>
                    <a:pt x="230588" y="1685677"/>
                  </a:cubicBezTo>
                  <a:cubicBezTo>
                    <a:pt x="251959" y="1681098"/>
                    <a:pt x="272562" y="1672865"/>
                    <a:pt x="294198" y="1669774"/>
                  </a:cubicBezTo>
                  <a:cubicBezTo>
                    <a:pt x="318102" y="1666359"/>
                    <a:pt x="364027" y="1660849"/>
                    <a:pt x="389614" y="1653871"/>
                  </a:cubicBezTo>
                  <a:cubicBezTo>
                    <a:pt x="405786" y="1649460"/>
                    <a:pt x="421419" y="1643270"/>
                    <a:pt x="437322" y="1637969"/>
                  </a:cubicBezTo>
                  <a:lnTo>
                    <a:pt x="461175" y="1630018"/>
                  </a:lnTo>
                  <a:cubicBezTo>
                    <a:pt x="469126" y="1624717"/>
                    <a:pt x="476081" y="1617470"/>
                    <a:pt x="485029" y="1614115"/>
                  </a:cubicBezTo>
                  <a:cubicBezTo>
                    <a:pt x="509340" y="1604999"/>
                    <a:pt x="593261" y="1599511"/>
                    <a:pt x="604299" y="1598212"/>
                  </a:cubicBezTo>
                  <a:cubicBezTo>
                    <a:pt x="787635" y="1576642"/>
                    <a:pt x="449550" y="1596637"/>
                    <a:pt x="922351" y="1582310"/>
                  </a:cubicBezTo>
                  <a:lnTo>
                    <a:pt x="1001864" y="1566407"/>
                  </a:lnTo>
                  <a:cubicBezTo>
                    <a:pt x="1015116" y="1563757"/>
                    <a:pt x="1028800" y="1562730"/>
                    <a:pt x="1041621" y="1558456"/>
                  </a:cubicBezTo>
                  <a:cubicBezTo>
                    <a:pt x="1049572" y="1555805"/>
                    <a:pt x="1057229" y="1552003"/>
                    <a:pt x="1065475" y="1550504"/>
                  </a:cubicBezTo>
                  <a:cubicBezTo>
                    <a:pt x="1132260" y="1538361"/>
                    <a:pt x="1112277" y="1549186"/>
                    <a:pt x="1160890" y="1534602"/>
                  </a:cubicBezTo>
                  <a:cubicBezTo>
                    <a:pt x="1176946" y="1529785"/>
                    <a:pt x="1194650" y="1527997"/>
                    <a:pt x="1208598" y="1518699"/>
                  </a:cubicBezTo>
                  <a:cubicBezTo>
                    <a:pt x="1230112" y="1504357"/>
                    <a:pt x="1239040" y="1496981"/>
                    <a:pt x="1264257" y="1486894"/>
                  </a:cubicBezTo>
                  <a:cubicBezTo>
                    <a:pt x="1264274" y="1486887"/>
                    <a:pt x="1323883" y="1467019"/>
                    <a:pt x="1335819" y="1463040"/>
                  </a:cubicBezTo>
                  <a:lnTo>
                    <a:pt x="1455089" y="1423284"/>
                  </a:lnTo>
                  <a:cubicBezTo>
                    <a:pt x="1463040" y="1420634"/>
                    <a:pt x="1470626" y="1416372"/>
                    <a:pt x="1478942" y="1415332"/>
                  </a:cubicBezTo>
                  <a:cubicBezTo>
                    <a:pt x="1517560" y="1410505"/>
                    <a:pt x="1545887" y="1408536"/>
                    <a:pt x="1582309" y="1399430"/>
                  </a:cubicBezTo>
                  <a:cubicBezTo>
                    <a:pt x="1622276" y="1389438"/>
                    <a:pt x="1591154" y="1395007"/>
                    <a:pt x="1630017" y="1375576"/>
                  </a:cubicBezTo>
                  <a:cubicBezTo>
                    <a:pt x="1695856" y="1342656"/>
                    <a:pt x="1609364" y="1397294"/>
                    <a:pt x="1677725" y="1351722"/>
                  </a:cubicBezTo>
                  <a:cubicBezTo>
                    <a:pt x="1744533" y="1360073"/>
                    <a:pt x="1733687" y="1364383"/>
                    <a:pt x="1796995" y="1351722"/>
                  </a:cubicBezTo>
                  <a:cubicBezTo>
                    <a:pt x="1831736" y="1344774"/>
                    <a:pt x="1813858" y="1340800"/>
                    <a:pt x="1852654" y="1327868"/>
                  </a:cubicBezTo>
                  <a:cubicBezTo>
                    <a:pt x="1876969" y="1319763"/>
                    <a:pt x="1936547" y="1315211"/>
                    <a:pt x="1956021" y="1311965"/>
                  </a:cubicBezTo>
                  <a:cubicBezTo>
                    <a:pt x="2025283" y="1300421"/>
                    <a:pt x="1954967" y="1308666"/>
                    <a:pt x="2011680" y="1296063"/>
                  </a:cubicBezTo>
                  <a:cubicBezTo>
                    <a:pt x="2027418" y="1292566"/>
                    <a:pt x="2043526" y="1290995"/>
                    <a:pt x="2059388" y="1288111"/>
                  </a:cubicBezTo>
                  <a:cubicBezTo>
                    <a:pt x="2139510" y="1273543"/>
                    <a:pt x="2055040" y="1285673"/>
                    <a:pt x="2162755" y="1272209"/>
                  </a:cubicBezTo>
                  <a:cubicBezTo>
                    <a:pt x="2170706" y="1269559"/>
                    <a:pt x="2178442" y="1266143"/>
                    <a:pt x="2186609" y="1264258"/>
                  </a:cubicBezTo>
                  <a:cubicBezTo>
                    <a:pt x="2212946" y="1258180"/>
                    <a:pt x="2240480" y="1256903"/>
                    <a:pt x="2266122" y="1248355"/>
                  </a:cubicBezTo>
                  <a:cubicBezTo>
                    <a:pt x="2282024" y="1243054"/>
                    <a:pt x="2299881" y="1241750"/>
                    <a:pt x="2313829" y="1232452"/>
                  </a:cubicBezTo>
                  <a:cubicBezTo>
                    <a:pt x="2359668" y="1201894"/>
                    <a:pt x="2315451" y="1228349"/>
                    <a:pt x="2361537" y="1208598"/>
                  </a:cubicBezTo>
                  <a:cubicBezTo>
                    <a:pt x="2372432" y="1203929"/>
                    <a:pt x="2382337" y="1197098"/>
                    <a:pt x="2393342" y="1192696"/>
                  </a:cubicBezTo>
                  <a:cubicBezTo>
                    <a:pt x="2408906" y="1186470"/>
                    <a:pt x="2427102" y="1186091"/>
                    <a:pt x="2441050" y="1176793"/>
                  </a:cubicBezTo>
                  <a:cubicBezTo>
                    <a:pt x="2449001" y="1171492"/>
                    <a:pt x="2457563" y="1167009"/>
                    <a:pt x="2464904" y="1160891"/>
                  </a:cubicBezTo>
                  <a:cubicBezTo>
                    <a:pt x="2526134" y="1109866"/>
                    <a:pt x="2453380" y="1160623"/>
                    <a:pt x="2512612" y="1121134"/>
                  </a:cubicBezTo>
                  <a:cubicBezTo>
                    <a:pt x="2545384" y="1071977"/>
                    <a:pt x="2508996" y="1119932"/>
                    <a:pt x="2552369" y="1081378"/>
                  </a:cubicBezTo>
                  <a:cubicBezTo>
                    <a:pt x="2634071" y="1008754"/>
                    <a:pt x="2569790" y="1053861"/>
                    <a:pt x="2623930" y="1017767"/>
                  </a:cubicBezTo>
                  <a:cubicBezTo>
                    <a:pt x="2653314" y="973691"/>
                    <a:pt x="2623021" y="1008554"/>
                    <a:pt x="2663687" y="985962"/>
                  </a:cubicBezTo>
                  <a:cubicBezTo>
                    <a:pt x="2680394" y="976680"/>
                    <a:pt x="2711395" y="954157"/>
                    <a:pt x="2711395" y="954157"/>
                  </a:cubicBezTo>
                  <a:cubicBezTo>
                    <a:pt x="2746957" y="900812"/>
                    <a:pt x="2705066" y="953074"/>
                    <a:pt x="2751151" y="922351"/>
                  </a:cubicBezTo>
                  <a:cubicBezTo>
                    <a:pt x="2810712" y="882644"/>
                    <a:pt x="2742140" y="909454"/>
                    <a:pt x="2798859" y="890546"/>
                  </a:cubicBezTo>
                  <a:cubicBezTo>
                    <a:pt x="2844436" y="822182"/>
                    <a:pt x="2783749" y="902634"/>
                    <a:pt x="2838615" y="858741"/>
                  </a:cubicBezTo>
                  <a:cubicBezTo>
                    <a:pt x="2846077" y="852771"/>
                    <a:pt x="2847761" y="841644"/>
                    <a:pt x="2854518" y="834887"/>
                  </a:cubicBezTo>
                  <a:cubicBezTo>
                    <a:pt x="2861275" y="828130"/>
                    <a:pt x="2870421" y="824285"/>
                    <a:pt x="2878372" y="818984"/>
                  </a:cubicBezTo>
                  <a:cubicBezTo>
                    <a:pt x="2917864" y="759750"/>
                    <a:pt x="2867101" y="832512"/>
                    <a:pt x="2918129" y="771277"/>
                  </a:cubicBezTo>
                  <a:cubicBezTo>
                    <a:pt x="2951260" y="731519"/>
                    <a:pt x="2914151" y="760676"/>
                    <a:pt x="2957885" y="731520"/>
                  </a:cubicBezTo>
                  <a:cubicBezTo>
                    <a:pt x="2963186" y="723569"/>
                    <a:pt x="2967031" y="714423"/>
                    <a:pt x="2973788" y="707666"/>
                  </a:cubicBezTo>
                  <a:cubicBezTo>
                    <a:pt x="2980545" y="700909"/>
                    <a:pt x="2991672" y="699226"/>
                    <a:pt x="2997642" y="691764"/>
                  </a:cubicBezTo>
                  <a:cubicBezTo>
                    <a:pt x="3041537" y="636895"/>
                    <a:pt x="2961082" y="697585"/>
                    <a:pt x="3029447" y="652007"/>
                  </a:cubicBezTo>
                  <a:cubicBezTo>
                    <a:pt x="3034748" y="644056"/>
                    <a:pt x="3038592" y="634910"/>
                    <a:pt x="3045349" y="628153"/>
                  </a:cubicBezTo>
                  <a:cubicBezTo>
                    <a:pt x="3091293" y="582209"/>
                    <a:pt x="3047462" y="647019"/>
                    <a:pt x="3093057" y="588397"/>
                  </a:cubicBezTo>
                  <a:cubicBezTo>
                    <a:pt x="3104791" y="573310"/>
                    <a:pt x="3106730" y="546733"/>
                    <a:pt x="3124862" y="540689"/>
                  </a:cubicBezTo>
                  <a:lnTo>
                    <a:pt x="3196424" y="516835"/>
                  </a:lnTo>
                  <a:cubicBezTo>
                    <a:pt x="3212263" y="511556"/>
                    <a:pt x="3236114" y="502928"/>
                    <a:pt x="3252083" y="500932"/>
                  </a:cubicBezTo>
                  <a:cubicBezTo>
                    <a:pt x="3283752" y="496973"/>
                    <a:pt x="3315694" y="495631"/>
                    <a:pt x="3347499" y="492981"/>
                  </a:cubicBezTo>
                  <a:cubicBezTo>
                    <a:pt x="3352800" y="485030"/>
                    <a:pt x="3356645" y="475884"/>
                    <a:pt x="3363402" y="469127"/>
                  </a:cubicBezTo>
                  <a:cubicBezTo>
                    <a:pt x="3370159" y="462370"/>
                    <a:pt x="3381285" y="460686"/>
                    <a:pt x="3387255" y="453224"/>
                  </a:cubicBezTo>
                  <a:cubicBezTo>
                    <a:pt x="3412861" y="421217"/>
                    <a:pt x="3373876" y="435305"/>
                    <a:pt x="3411109" y="405517"/>
                  </a:cubicBezTo>
                  <a:cubicBezTo>
                    <a:pt x="3417654" y="400281"/>
                    <a:pt x="3427012" y="400216"/>
                    <a:pt x="3434963" y="397565"/>
                  </a:cubicBezTo>
                  <a:cubicBezTo>
                    <a:pt x="3440264" y="389614"/>
                    <a:pt x="3443674" y="380004"/>
                    <a:pt x="3450866" y="373711"/>
                  </a:cubicBezTo>
                  <a:cubicBezTo>
                    <a:pt x="3484517" y="344267"/>
                    <a:pt x="3489665" y="344876"/>
                    <a:pt x="3522428" y="333955"/>
                  </a:cubicBezTo>
                  <a:cubicBezTo>
                    <a:pt x="3577109" y="297501"/>
                    <a:pt x="3552004" y="308194"/>
                    <a:pt x="3593989" y="294198"/>
                  </a:cubicBezTo>
                  <a:cubicBezTo>
                    <a:pt x="3601940" y="286247"/>
                    <a:pt x="3608013" y="275805"/>
                    <a:pt x="3617843" y="270344"/>
                  </a:cubicBezTo>
                  <a:cubicBezTo>
                    <a:pt x="3632496" y="262203"/>
                    <a:pt x="3649648" y="259743"/>
                    <a:pt x="3665551" y="254442"/>
                  </a:cubicBezTo>
                  <a:lnTo>
                    <a:pt x="3689405" y="246491"/>
                  </a:lnTo>
                  <a:cubicBezTo>
                    <a:pt x="3697356" y="243840"/>
                    <a:pt x="3705040" y="240183"/>
                    <a:pt x="3713259" y="238539"/>
                  </a:cubicBezTo>
                  <a:cubicBezTo>
                    <a:pt x="3739763" y="233238"/>
                    <a:pt x="3767130" y="231185"/>
                    <a:pt x="3792772" y="222637"/>
                  </a:cubicBezTo>
                  <a:cubicBezTo>
                    <a:pt x="3823932" y="212250"/>
                    <a:pt x="3831749" y="208063"/>
                    <a:pt x="3872285" y="206734"/>
                  </a:cubicBezTo>
                  <a:cubicBezTo>
                    <a:pt x="4015356" y="202043"/>
                    <a:pt x="4158532" y="201433"/>
                    <a:pt x="4301655" y="198783"/>
                  </a:cubicBezTo>
                  <a:cubicBezTo>
                    <a:pt x="4326478" y="197231"/>
                    <a:pt x="4448937" y="192212"/>
                    <a:pt x="4492487" y="182880"/>
                  </a:cubicBezTo>
                  <a:cubicBezTo>
                    <a:pt x="4508878" y="179368"/>
                    <a:pt x="4523660" y="169734"/>
                    <a:pt x="4540195" y="166978"/>
                  </a:cubicBezTo>
                  <a:lnTo>
                    <a:pt x="4587902" y="159026"/>
                  </a:lnTo>
                  <a:cubicBezTo>
                    <a:pt x="4601199" y="156608"/>
                    <a:pt x="4614195" y="152246"/>
                    <a:pt x="4627659" y="151075"/>
                  </a:cubicBezTo>
                  <a:cubicBezTo>
                    <a:pt x="4675261" y="146936"/>
                    <a:pt x="4723074" y="145774"/>
                    <a:pt x="4770782" y="143124"/>
                  </a:cubicBezTo>
                  <a:cubicBezTo>
                    <a:pt x="4808583" y="117923"/>
                    <a:pt x="4785571" y="130242"/>
                    <a:pt x="4842344" y="111318"/>
                  </a:cubicBezTo>
                  <a:lnTo>
                    <a:pt x="4866198" y="103367"/>
                  </a:lnTo>
                  <a:lnTo>
                    <a:pt x="4890052" y="95416"/>
                  </a:lnTo>
                  <a:cubicBezTo>
                    <a:pt x="4905955" y="84814"/>
                    <a:pt x="4931716" y="81743"/>
                    <a:pt x="4937760" y="63611"/>
                  </a:cubicBezTo>
                  <a:cubicBezTo>
                    <a:pt x="4947585" y="34134"/>
                    <a:pt x="4938215" y="43505"/>
                    <a:pt x="4961614" y="0"/>
                  </a:cubicBezTo>
                  <a:close/>
                </a:path>
              </a:pathLst>
            </a:custGeom>
            <a:solidFill>
              <a:srgbClr val="FFFFFF">
                <a:alpha val="67842"/>
              </a:srgbClr>
            </a:solidFill>
            <a:ln w="9525" cap="flat">
              <a:solidFill>
                <a:srgbClr val="000000"/>
              </a:solidFill>
              <a:prstDash val="solid"/>
              <a:round/>
              <a:headEnd/>
              <a:tailEnd/>
            </a:ln>
          </p:spPr>
          <p:txBody>
            <a:bodyPr anchor="ctr" anchorCtr="1"/>
            <a:lstStyle/>
            <a:p>
              <a:endParaRPr lang="en-US"/>
            </a:p>
          </p:txBody>
        </p:sp>
      </p:grpSp>
      <p:sp>
        <p:nvSpPr>
          <p:cNvPr id="22" name="object 20">
            <a:extLst>
              <a:ext uri="{FF2B5EF4-FFF2-40B4-BE49-F238E27FC236}">
                <a16:creationId xmlns:a16="http://schemas.microsoft.com/office/drawing/2014/main" id="{464E218D-656B-4708-A2AB-0461548F41B8}"/>
              </a:ext>
            </a:extLst>
          </p:cNvPr>
          <p:cNvSpPr txBox="1">
            <a:spLocks noChangeArrowheads="1"/>
          </p:cNvSpPr>
          <p:nvPr/>
        </p:nvSpPr>
        <p:spPr bwMode="auto">
          <a:xfrm>
            <a:off x="4721287" y="1545470"/>
            <a:ext cx="7386046" cy="62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1" rIns="0" bIns="0">
            <a:spAutoFit/>
          </a:bodyPr>
          <a:lstStyle>
            <a:lvl1pPr marL="12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hangingPunct="1">
              <a:lnSpc>
                <a:spcPct val="150000"/>
              </a:lnSpc>
              <a:spcBef>
                <a:spcPts val="100"/>
              </a:spcBef>
              <a:buFontTx/>
              <a:buNone/>
            </a:pPr>
            <a:r>
              <a:rPr lang="en-US" altLang="en-US" sz="14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3. Post-rift/Post-transform: </a:t>
            </a:r>
            <a:r>
              <a:rPr lang="en-US" altLang="en-US" sz="1400" dirty="0">
                <a:latin typeface="Montserrat Light" panose="00000400000000000000" pitchFamily="2" charset="0"/>
                <a:ea typeface="Open Sans" panose="020B0606030504020204" pitchFamily="34" charset="0"/>
                <a:cs typeface="Calibri Light" panose="020F0302020204030204" pitchFamily="34" charset="0"/>
              </a:rPr>
              <a:t>Passive margin and subsequent uplift in the Paleogene, marked by unconformities.</a:t>
            </a:r>
          </a:p>
        </p:txBody>
      </p:sp>
      <p:sp>
        <p:nvSpPr>
          <p:cNvPr id="23" name="object 19">
            <a:extLst>
              <a:ext uri="{FF2B5EF4-FFF2-40B4-BE49-F238E27FC236}">
                <a16:creationId xmlns:a16="http://schemas.microsoft.com/office/drawing/2014/main" id="{301653F2-D7F7-4FEA-9F46-2FAE79D117BA}"/>
              </a:ext>
            </a:extLst>
          </p:cNvPr>
          <p:cNvSpPr txBox="1">
            <a:spLocks noChangeArrowheads="1"/>
          </p:cNvSpPr>
          <p:nvPr/>
        </p:nvSpPr>
        <p:spPr bwMode="auto">
          <a:xfrm>
            <a:off x="6888671" y="2740722"/>
            <a:ext cx="5218662" cy="94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1" rIns="0" bIns="0">
            <a:spAutoFit/>
          </a:bodyPr>
          <a:lstStyle>
            <a:lvl1pPr marL="12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algn="just" eaLnBrk="1" fontAlgn="auto" hangingPunct="1">
              <a:lnSpc>
                <a:spcPct val="150000"/>
              </a:lnSpc>
              <a:spcBef>
                <a:spcPts val="0"/>
              </a:spcBef>
              <a:spcAft>
                <a:spcPts val="0"/>
              </a:spcAft>
              <a:buClr>
                <a:srgbClr val="023F73"/>
              </a:buClr>
              <a:buNone/>
              <a:defRPr/>
            </a:pPr>
            <a:r>
              <a:rPr lang="en-GB" altLang="en-US" sz="14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2. Syn-rift/Syn-transform Phase: </a:t>
            </a:r>
            <a:r>
              <a:rPr lang="en-GB" altLang="en-US" sz="1400" dirty="0">
                <a:latin typeface="Montserrat Light" panose="00000400000000000000" pitchFamily="2" charset="0"/>
                <a:ea typeface="Open Sans" panose="020B0606030504020204" pitchFamily="34" charset="0"/>
                <a:cs typeface="Calibri Light" panose="020F0302020204030204" pitchFamily="34" charset="0"/>
              </a:rPr>
              <a:t>Extensional </a:t>
            </a:r>
            <a:r>
              <a:rPr lang="en-GB" altLang="en-US" sz="1400" dirty="0" err="1">
                <a:latin typeface="Montserrat Light" panose="00000400000000000000" pitchFamily="2" charset="0"/>
                <a:ea typeface="Open Sans" panose="020B0606030504020204" pitchFamily="34" charset="0"/>
                <a:cs typeface="Calibri Light" panose="020F0302020204030204" pitchFamily="34" charset="0"/>
              </a:rPr>
              <a:t>syn</a:t>
            </a:r>
            <a:r>
              <a:rPr lang="en-GB" altLang="en-US" sz="1400" dirty="0">
                <a:latin typeface="Montserrat Light" panose="00000400000000000000" pitchFamily="2" charset="0"/>
                <a:ea typeface="Open Sans" panose="020B0606030504020204" pitchFamily="34" charset="0"/>
                <a:cs typeface="Calibri Light" panose="020F0302020204030204" pitchFamily="34" charset="0"/>
              </a:rPr>
              <a:t>-transform faulting throughout the Aptian-Albian. Strike  slip structures and inverted fault reactivation are typical.</a:t>
            </a:r>
          </a:p>
        </p:txBody>
      </p:sp>
      <p:sp>
        <p:nvSpPr>
          <p:cNvPr id="24" name="object 18">
            <a:extLst>
              <a:ext uri="{FF2B5EF4-FFF2-40B4-BE49-F238E27FC236}">
                <a16:creationId xmlns:a16="http://schemas.microsoft.com/office/drawing/2014/main" id="{940094F2-6725-4402-B7C9-9F2F51BFC340}"/>
              </a:ext>
            </a:extLst>
          </p:cNvPr>
          <p:cNvSpPr txBox="1">
            <a:spLocks noChangeArrowheads="1"/>
          </p:cNvSpPr>
          <p:nvPr/>
        </p:nvSpPr>
        <p:spPr bwMode="auto">
          <a:xfrm>
            <a:off x="8559232" y="5504087"/>
            <a:ext cx="3587486" cy="96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1" rIns="0" bIns="0">
            <a:spAutoFit/>
          </a:bodyPr>
          <a:lstStyle>
            <a:lvl1pPr marL="12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hangingPunct="1">
              <a:lnSpc>
                <a:spcPct val="150000"/>
              </a:lnSpc>
              <a:spcBef>
                <a:spcPts val="100"/>
              </a:spcBef>
              <a:buFontTx/>
              <a:buNone/>
            </a:pPr>
            <a:r>
              <a:rPr lang="en-US" altLang="en-US" sz="14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1. Pre-rift/Pre-transform Phase: </a:t>
            </a:r>
            <a:r>
              <a:rPr lang="en-US" altLang="en-US" sz="1400" dirty="0">
                <a:latin typeface="Montserrat Light" panose="00000400000000000000" pitchFamily="2" charset="0"/>
                <a:ea typeface="Open Sans" panose="020B0606030504020204" pitchFamily="34" charset="0"/>
                <a:cs typeface="Calibri Light" panose="020F0302020204030204" pitchFamily="34" charset="0"/>
              </a:rPr>
              <a:t>Jurassic crustal  thinning/mantle with associated plume.</a:t>
            </a:r>
          </a:p>
        </p:txBody>
      </p:sp>
    </p:spTree>
    <p:extLst>
      <p:ext uri="{BB962C8B-B14F-4D97-AF65-F5344CB8AC3E}">
        <p14:creationId xmlns:p14="http://schemas.microsoft.com/office/powerpoint/2010/main" val="35521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392415" cy="4609358"/>
          </a:xfrm>
          <a:prstGeom prst="rect">
            <a:avLst/>
          </a:prstGeom>
          <a:noFill/>
        </p:spPr>
        <p:txBody>
          <a:bodyPr vert="vert270" wrap="square">
            <a:spAutoFit/>
          </a:bodyPr>
          <a:lstStyle/>
          <a:p>
            <a:pPr eaLnBrk="1" fontAlgn="auto" hangingPunct="1">
              <a:spcBef>
                <a:spcPts val="0"/>
              </a:spcBef>
              <a:spcAft>
                <a:spcPts val="0"/>
              </a:spcAft>
              <a:defRPr/>
            </a:pPr>
            <a:r>
              <a:rPr lang="en-ID" sz="1350" dirty="0">
                <a:solidFill>
                  <a:srgbClr val="0A4476"/>
                </a:solidFill>
                <a:latin typeface="Montserrat SemiBold" panose="00000700000000000000" pitchFamily="50" charset="0"/>
              </a:rPr>
              <a:t>Technical Summary – Introduction to Exploration</a:t>
            </a:r>
          </a:p>
        </p:txBody>
      </p:sp>
      <p:sp>
        <p:nvSpPr>
          <p:cNvPr id="5" name="TextBox 4">
            <a:extLst>
              <a:ext uri="{FF2B5EF4-FFF2-40B4-BE49-F238E27FC236}">
                <a16:creationId xmlns:a16="http://schemas.microsoft.com/office/drawing/2014/main" id="{16F585AC-35EB-4880-9F69-F387916BD921}"/>
              </a:ext>
            </a:extLst>
          </p:cNvPr>
          <p:cNvSpPr txBox="1"/>
          <p:nvPr/>
        </p:nvSpPr>
        <p:spPr>
          <a:xfrm>
            <a:off x="839442" y="72104"/>
            <a:ext cx="6837678"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Introduction to Exploration</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11" name="TextBox 10">
            <a:extLst>
              <a:ext uri="{FF2B5EF4-FFF2-40B4-BE49-F238E27FC236}">
                <a16:creationId xmlns:a16="http://schemas.microsoft.com/office/drawing/2014/main" id="{DA3199AC-1EB6-4B71-87C1-56C9A214172B}"/>
              </a:ext>
            </a:extLst>
          </p:cNvPr>
          <p:cNvSpPr txBox="1"/>
          <p:nvPr/>
        </p:nvSpPr>
        <p:spPr>
          <a:xfrm>
            <a:off x="1099876" y="843870"/>
            <a:ext cx="4506869" cy="5594993"/>
          </a:xfrm>
          <a:prstGeom prst="rect">
            <a:avLst/>
          </a:prstGeom>
          <a:noFill/>
        </p:spPr>
        <p:txBody>
          <a:bodyPr wrap="square" rtlCol="0">
            <a:spAutoFit/>
          </a:bodyPr>
          <a:lstStyle/>
          <a:p>
            <a:pPr algn="just" eaLnBrk="1" fontAlgn="auto" hangingPunct="1">
              <a:lnSpc>
                <a:spcPct val="150000"/>
              </a:lnSpc>
              <a:spcBef>
                <a:spcPts val="0"/>
              </a:spcBef>
              <a:spcAft>
                <a:spcPts val="0"/>
              </a:spcAft>
              <a:buClr>
                <a:srgbClr val="023F73"/>
              </a:buClr>
              <a:defRPr/>
            </a:pPr>
            <a:r>
              <a:rPr lang="en-US" sz="1600" b="1" dirty="0">
                <a:latin typeface="Montserrat Light" panose="00000400000000000000" pitchFamily="2" charset="0"/>
                <a:ea typeface="Open Sans" panose="020B0606030504020204" pitchFamily="34" charset="0"/>
                <a:cs typeface="Calibri Light" panose="020F0302020204030204" pitchFamily="34" charset="0"/>
              </a:rPr>
              <a:t>Exploration History</a:t>
            </a: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Exploration began in the early </a:t>
            </a:r>
            <a:r>
              <a:rPr lang="en-US" sz="1400" b="1" dirty="0">
                <a:latin typeface="Montserrat Light" panose="00000400000000000000" pitchFamily="2" charset="0"/>
                <a:ea typeface="Open Sans" panose="020B0606030504020204" pitchFamily="34" charset="0"/>
                <a:cs typeface="Calibri Light" panose="020F0302020204030204" pitchFamily="34" charset="0"/>
              </a:rPr>
              <a:t>1980s</a:t>
            </a:r>
            <a:r>
              <a:rPr lang="en-US" sz="1400" dirty="0">
                <a:latin typeface="Montserrat Light" panose="00000400000000000000" pitchFamily="2" charset="0"/>
                <a:ea typeface="Open Sans" panose="020B0606030504020204" pitchFamily="34" charset="0"/>
                <a:cs typeface="Calibri Light" panose="020F0302020204030204" pitchFamily="34" charset="0"/>
              </a:rPr>
              <a:t>, with initial work focused on shallow waters with 2D seismic &amp; gravimetric surveys offshore.</a:t>
            </a: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Subsequent drilling of </a:t>
            </a:r>
            <a:r>
              <a:rPr lang="en-US" sz="1400" b="1" dirty="0">
                <a:latin typeface="Montserrat Light" panose="00000400000000000000" pitchFamily="2" charset="0"/>
                <a:ea typeface="Open Sans" panose="020B0606030504020204" pitchFamily="34" charset="0"/>
                <a:cs typeface="Calibri Light" panose="020F0302020204030204" pitchFamily="34" charset="0"/>
              </a:rPr>
              <a:t>A-1 (Mobil) </a:t>
            </a:r>
            <a:r>
              <a:rPr lang="en-US" sz="1400" dirty="0">
                <a:latin typeface="Montserrat Light" panose="00000400000000000000" pitchFamily="2" charset="0"/>
                <a:ea typeface="Open Sans" panose="020B0606030504020204" pitchFamily="34" charset="0"/>
                <a:cs typeface="Calibri Light" panose="020F0302020204030204" pitchFamily="34" charset="0"/>
              </a:rPr>
              <a:t>and </a:t>
            </a:r>
            <a:r>
              <a:rPr lang="en-US" sz="1400" b="1" dirty="0">
                <a:latin typeface="Montserrat Light" panose="00000400000000000000" pitchFamily="2" charset="0"/>
                <a:ea typeface="Open Sans" panose="020B0606030504020204" pitchFamily="34" charset="0"/>
                <a:cs typeface="Calibri Light" panose="020F0302020204030204" pitchFamily="34" charset="0"/>
              </a:rPr>
              <a:t>A1-2 (Amoco)</a:t>
            </a:r>
            <a:r>
              <a:rPr lang="en-US" sz="1400" dirty="0">
                <a:latin typeface="Montserrat Light" panose="00000400000000000000" pitchFamily="2" charset="0"/>
                <a:ea typeface="Open Sans" panose="020B0606030504020204" pitchFamily="34" charset="0"/>
                <a:cs typeface="Calibri Light" panose="020F0302020204030204" pitchFamily="34" charset="0"/>
              </a:rPr>
              <a:t> between 1982-85 on the inner shelf </a:t>
            </a:r>
            <a:r>
              <a:rPr lang="en-US" sz="1400" b="1" dirty="0">
                <a:latin typeface="Montserrat Light" panose="00000400000000000000" pitchFamily="2" charset="0"/>
                <a:ea typeface="Open Sans" panose="020B0606030504020204" pitchFamily="34" charset="0"/>
                <a:cs typeface="Calibri Light" panose="020F0302020204030204" pitchFamily="34" charset="0"/>
              </a:rPr>
              <a:t>(&lt;100m water depth)</a:t>
            </a:r>
            <a:r>
              <a:rPr lang="en-US" sz="1400" dirty="0">
                <a:latin typeface="Montserrat Light" panose="00000400000000000000" pitchFamily="2" charset="0"/>
                <a:ea typeface="Open Sans" panose="020B0606030504020204" pitchFamily="34" charset="0"/>
                <a:cs typeface="Calibri Light" panose="020F0302020204030204" pitchFamily="34" charset="0"/>
              </a:rPr>
              <a:t> encountered hydrocarbon shows.</a:t>
            </a:r>
          </a:p>
          <a:p>
            <a:pPr algn="just" eaLnBrk="1" fontAlgn="auto" hangingPunct="1">
              <a:lnSpc>
                <a:spcPct val="150000"/>
              </a:lnSpc>
              <a:spcBef>
                <a:spcPts val="0"/>
              </a:spcBef>
              <a:spcAft>
                <a:spcPts val="0"/>
              </a:spcAft>
              <a:buClr>
                <a:srgbClr val="023F73"/>
              </a:buCl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More exploration work followed with the acquisition of speculative 2D data (</a:t>
            </a:r>
            <a:r>
              <a:rPr lang="en-US" sz="1400" b="1" dirty="0">
                <a:latin typeface="Montserrat Light" panose="00000400000000000000" pitchFamily="2" charset="0"/>
                <a:ea typeface="Open Sans" panose="020B0606030504020204" pitchFamily="34" charset="0"/>
                <a:cs typeface="Calibri Light" panose="020F0302020204030204" pitchFamily="34" charset="0"/>
              </a:rPr>
              <a:t>5,800 line-km</a:t>
            </a:r>
            <a:r>
              <a:rPr lang="en-US" sz="1400" dirty="0">
                <a:latin typeface="Montserrat Light" panose="00000400000000000000" pitchFamily="2" charset="0"/>
                <a:ea typeface="Open Sans" panose="020B0606030504020204" pitchFamily="34" charset="0"/>
                <a:cs typeface="Calibri Light" panose="020F0302020204030204" pitchFamily="34" charset="0"/>
              </a:rPr>
              <a:t>) by TGS-NOPEC between 2000-01 sparked another exploration cycle.</a:t>
            </a:r>
          </a:p>
          <a:p>
            <a:pPr algn="just" eaLnBrk="1" fontAlgn="auto" hangingPunct="1">
              <a:lnSpc>
                <a:spcPct val="150000"/>
              </a:lnSpc>
              <a:spcBef>
                <a:spcPts val="0"/>
              </a:spcBef>
              <a:spcAft>
                <a:spcPts val="0"/>
              </a:spcAft>
              <a:buClr>
                <a:srgbClr val="023F73"/>
              </a:buClr>
              <a:defRPr/>
            </a:pPr>
            <a:endParaRPr lang="en-US" sz="14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400" dirty="0">
                <a:latin typeface="Montserrat Light" panose="00000400000000000000" pitchFamily="2" charset="0"/>
                <a:ea typeface="Open Sans" panose="020B0606030504020204" pitchFamily="34" charset="0"/>
                <a:cs typeface="Calibri Light" panose="020F0302020204030204" pitchFamily="34" charset="0"/>
              </a:rPr>
              <a:t>From the early 1980’s to present, </a:t>
            </a:r>
            <a:r>
              <a:rPr lang="en-US" sz="1400" b="1" dirty="0">
                <a:latin typeface="Montserrat Light" panose="00000400000000000000" pitchFamily="2" charset="0"/>
                <a:ea typeface="Open Sans" panose="020B0606030504020204" pitchFamily="34" charset="0"/>
                <a:cs typeface="Calibri Light" panose="020F0302020204030204" pitchFamily="34" charset="0"/>
              </a:rPr>
              <a:t>eight wells </a:t>
            </a:r>
            <a:r>
              <a:rPr lang="en-US" sz="1400" dirty="0">
                <a:latin typeface="Montserrat Light" panose="00000400000000000000" pitchFamily="2" charset="0"/>
                <a:ea typeface="Open Sans" panose="020B0606030504020204" pitchFamily="34" charset="0"/>
                <a:cs typeface="Calibri Light" panose="020F0302020204030204" pitchFamily="34" charset="0"/>
              </a:rPr>
              <a:t>have been drilled in the basin.</a:t>
            </a:r>
            <a:endParaRPr lang="en-US" sz="1200" dirty="0">
              <a:solidFill>
                <a:prstClr val="black"/>
              </a:solidFill>
              <a:latin typeface="Century Gothic"/>
            </a:endParaRPr>
          </a:p>
        </p:txBody>
      </p:sp>
      <p:sp>
        <p:nvSpPr>
          <p:cNvPr id="13" name="TextBox 12">
            <a:extLst>
              <a:ext uri="{FF2B5EF4-FFF2-40B4-BE49-F238E27FC236}">
                <a16:creationId xmlns:a16="http://schemas.microsoft.com/office/drawing/2014/main" id="{CE323C2B-5C80-438D-92B1-D524777F4880}"/>
              </a:ext>
            </a:extLst>
          </p:cNvPr>
          <p:cNvSpPr txBox="1"/>
          <p:nvPr/>
        </p:nvSpPr>
        <p:spPr>
          <a:xfrm>
            <a:off x="5929474" y="5815757"/>
            <a:ext cx="6232188" cy="246221"/>
          </a:xfrm>
          <a:prstGeom prst="rect">
            <a:avLst/>
          </a:prstGeom>
          <a:noFill/>
        </p:spPr>
        <p:txBody>
          <a:bodyPr wrap="square" rtlCol="0">
            <a:spAutoFit/>
          </a:bodyPr>
          <a:lstStyle/>
          <a:p>
            <a:r>
              <a:rPr lang="en-US" sz="1000" dirty="0">
                <a:latin typeface="Calibri Light" panose="020F0302020204030204" pitchFamily="34" charset="0"/>
                <a:cs typeface="Calibri Light" panose="020F0302020204030204" pitchFamily="34" charset="0"/>
              </a:rPr>
              <a:t>Well locations offshore Sierra Leone</a:t>
            </a:r>
          </a:p>
        </p:txBody>
      </p:sp>
      <p:pic>
        <p:nvPicPr>
          <p:cNvPr id="4" name="Picture 3">
            <a:extLst>
              <a:ext uri="{FF2B5EF4-FFF2-40B4-BE49-F238E27FC236}">
                <a16:creationId xmlns:a16="http://schemas.microsoft.com/office/drawing/2014/main" id="{695B5DE3-DF6D-53B4-98A8-1BEC9A8E1EBB}"/>
              </a:ext>
            </a:extLst>
          </p:cNvPr>
          <p:cNvPicPr>
            <a:picLocks noChangeAspect="1"/>
          </p:cNvPicPr>
          <p:nvPr/>
        </p:nvPicPr>
        <p:blipFill>
          <a:blip r:embed="rId2"/>
          <a:stretch>
            <a:fillRect/>
          </a:stretch>
        </p:blipFill>
        <p:spPr>
          <a:xfrm>
            <a:off x="5878987" y="1762811"/>
            <a:ext cx="6190620" cy="4308223"/>
          </a:xfrm>
          <a:prstGeom prst="rect">
            <a:avLst/>
          </a:prstGeom>
          <a:ln>
            <a:solidFill>
              <a:schemeClr val="accent1"/>
            </a:solidFill>
          </a:ln>
        </p:spPr>
      </p:pic>
      <p:sp>
        <p:nvSpPr>
          <p:cNvPr id="9" name="TextBox 8">
            <a:extLst>
              <a:ext uri="{FF2B5EF4-FFF2-40B4-BE49-F238E27FC236}">
                <a16:creationId xmlns:a16="http://schemas.microsoft.com/office/drawing/2014/main" id="{EA0E8523-0054-1029-06D8-DFA7A71D378D}"/>
              </a:ext>
            </a:extLst>
          </p:cNvPr>
          <p:cNvSpPr txBox="1"/>
          <p:nvPr/>
        </p:nvSpPr>
        <p:spPr>
          <a:xfrm>
            <a:off x="5778728" y="6071156"/>
            <a:ext cx="2780907" cy="246221"/>
          </a:xfrm>
          <a:prstGeom prst="rect">
            <a:avLst/>
          </a:prstGeom>
          <a:noFill/>
        </p:spPr>
        <p:txBody>
          <a:bodyPr wrap="square" rtlCol="0">
            <a:spAutoFit/>
          </a:bodyPr>
          <a:lstStyle/>
          <a:p>
            <a:r>
              <a:rPr lang="en-US" sz="1000" b="1" kern="0" dirty="0">
                <a:solidFill>
                  <a:prstClr val="black"/>
                </a:solidFill>
                <a:latin typeface="Montserrat Light" panose="00000400000000000000" pitchFamily="2" charset="0"/>
                <a:cs typeface="Calibri Light" panose="020F0302020204030204" pitchFamily="34" charset="0"/>
              </a:rPr>
              <a:t>Re-digitized Structure Map from the 80’s</a:t>
            </a:r>
          </a:p>
        </p:txBody>
      </p:sp>
    </p:spTree>
    <p:extLst>
      <p:ext uri="{BB962C8B-B14F-4D97-AF65-F5344CB8AC3E}">
        <p14:creationId xmlns:p14="http://schemas.microsoft.com/office/powerpoint/2010/main" val="233455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845733"/>
            <a:ext cx="415498" cy="4697200"/>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Petroleum System</a:t>
            </a:r>
          </a:p>
        </p:txBody>
      </p:sp>
      <p:sp>
        <p:nvSpPr>
          <p:cNvPr id="7" name="TextBox 6">
            <a:extLst>
              <a:ext uri="{FF2B5EF4-FFF2-40B4-BE49-F238E27FC236}">
                <a16:creationId xmlns:a16="http://schemas.microsoft.com/office/drawing/2014/main" id="{0B9821BF-E8F6-4642-B1FB-04D25893E7D3}"/>
              </a:ext>
            </a:extLst>
          </p:cNvPr>
          <p:cNvSpPr txBox="1"/>
          <p:nvPr/>
        </p:nvSpPr>
        <p:spPr>
          <a:xfrm>
            <a:off x="904875" y="-3639"/>
            <a:ext cx="4787060"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The Petroleum System</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pic>
        <p:nvPicPr>
          <p:cNvPr id="25" name="Picture 25">
            <a:extLst>
              <a:ext uri="{FF2B5EF4-FFF2-40B4-BE49-F238E27FC236}">
                <a16:creationId xmlns:a16="http://schemas.microsoft.com/office/drawing/2014/main" id="{FBEF1980-A2A0-4200-A0CB-2C08A2E3C3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3047" y="582210"/>
            <a:ext cx="5728615" cy="4053289"/>
          </a:xfrm>
          <a:prstGeom prst="rect">
            <a:avLst/>
          </a:prstGeom>
          <a:noFill/>
          <a:ln w="9525">
            <a:solidFill>
              <a:srgbClr val="203864"/>
            </a:solidFill>
            <a:miter lim="800000"/>
            <a:headEnd/>
            <a:tailEnd/>
          </a:ln>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531D58A-BD82-4EED-8F00-994196E57E67}"/>
              </a:ext>
            </a:extLst>
          </p:cNvPr>
          <p:cNvSpPr txBox="1"/>
          <p:nvPr/>
        </p:nvSpPr>
        <p:spPr>
          <a:xfrm>
            <a:off x="6738179" y="423519"/>
            <a:ext cx="5449585" cy="6397457"/>
          </a:xfrm>
          <a:prstGeom prst="rect">
            <a:avLst/>
          </a:prstGeom>
          <a:noFill/>
        </p:spPr>
        <p:txBody>
          <a:bodyPr wrap="square">
            <a:spAutoFit/>
          </a:bodyPr>
          <a:lstStyle/>
          <a:p>
            <a:pPr eaLnBrk="1" fontAlgn="auto" hangingPunct="1">
              <a:lnSpc>
                <a:spcPct val="150000"/>
              </a:lnSpc>
              <a:spcBef>
                <a:spcPts val="0"/>
              </a:spcBef>
              <a:spcAft>
                <a:spcPts val="0"/>
              </a:spcAft>
              <a:buClr>
                <a:srgbClr val="023F73"/>
              </a:buClr>
              <a:defRPr/>
            </a:pPr>
            <a:r>
              <a:rPr lang="en-US" sz="125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Source Rocks (SR) </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Aptian - Early Cenomanian [</a:t>
            </a:r>
            <a:r>
              <a:rPr lang="en-US" sz="1250" b="1" dirty="0">
                <a:latin typeface="Montserrat Light" panose="00000400000000000000" pitchFamily="2" charset="0"/>
                <a:ea typeface="Open Sans" panose="020B0606030504020204" pitchFamily="34" charset="0"/>
                <a:cs typeface="Calibri Light" panose="020F0302020204030204" pitchFamily="34" charset="0"/>
              </a:rPr>
              <a:t>Lacustrine Shales Type – II/III</a:t>
            </a:r>
            <a:r>
              <a:rPr lang="en-US" sz="1250" dirty="0">
                <a:latin typeface="Montserrat Light" panose="00000400000000000000" pitchFamily="2" charset="0"/>
                <a:ea typeface="Open Sans" panose="020B0606030504020204" pitchFamily="34" charset="0"/>
                <a:cs typeface="Calibri Light" panose="020F0302020204030204" pitchFamily="34" charset="0"/>
              </a:rPr>
              <a:t>]</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Cenomanian – Turonian [</a:t>
            </a:r>
            <a:r>
              <a:rPr lang="en-US" sz="1250" b="1" dirty="0">
                <a:latin typeface="Montserrat Light" panose="00000400000000000000" pitchFamily="2" charset="0"/>
                <a:ea typeface="Open Sans" panose="020B0606030504020204" pitchFamily="34" charset="0"/>
                <a:cs typeface="Calibri Light" panose="020F0302020204030204" pitchFamily="34" charset="0"/>
              </a:rPr>
              <a:t>Marine Shales – Type-II</a:t>
            </a:r>
            <a:r>
              <a:rPr lang="en-US" sz="1250" dirty="0">
                <a:latin typeface="Montserrat Light" panose="00000400000000000000" pitchFamily="2" charset="0"/>
                <a:ea typeface="Open Sans" panose="020B0606030504020204" pitchFamily="34" charset="0"/>
                <a:cs typeface="Calibri Light" panose="020F0302020204030204" pitchFamily="34" charset="0"/>
              </a:rPr>
              <a:t>]</a:t>
            </a:r>
          </a:p>
          <a:p>
            <a:pPr lvl="1" algn="just" eaLnBrk="1" fontAlgn="auto" hangingPunct="1">
              <a:lnSpc>
                <a:spcPct val="150000"/>
              </a:lnSpc>
              <a:spcBef>
                <a:spcPts val="0"/>
              </a:spcBef>
              <a:spcAft>
                <a:spcPts val="0"/>
              </a:spcAft>
              <a:buClr>
                <a:srgbClr val="023F73"/>
              </a:buClr>
              <a:defRPr/>
            </a:pPr>
            <a:endParaRPr lang="en-US" sz="1250" dirty="0">
              <a:latin typeface="Montserrat Light" panose="00000400000000000000" pitchFamily="2" charset="0"/>
              <a:ea typeface="Open Sans" panose="020B0606030504020204" pitchFamily="34" charset="0"/>
              <a:cs typeface="Calibri Light" panose="020F0302020204030204" pitchFamily="34" charset="0"/>
            </a:endParaRPr>
          </a:p>
          <a:p>
            <a:pPr marL="285750" lvl="1" indent="-285750"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2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Hydrogen Index (HI)</a:t>
            </a:r>
          </a:p>
          <a:p>
            <a:pPr marL="742950" lvl="2"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Sierra Leone:</a:t>
            </a:r>
            <a:r>
              <a:rPr lang="en-US" sz="1250" b="1" dirty="0">
                <a:latin typeface="Montserrat Light" panose="00000400000000000000" pitchFamily="2" charset="0"/>
                <a:ea typeface="Open Sans" panose="020B0606030504020204" pitchFamily="34" charset="0"/>
                <a:cs typeface="Calibri Light" panose="020F0302020204030204" pitchFamily="34" charset="0"/>
              </a:rPr>
              <a:t> 482-795 </a:t>
            </a:r>
          </a:p>
          <a:p>
            <a:pPr marL="742950" lvl="2"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Guyana: </a:t>
            </a:r>
            <a:r>
              <a:rPr lang="en-US" sz="1250" b="1" dirty="0">
                <a:latin typeface="Montserrat Light" panose="00000400000000000000" pitchFamily="2" charset="0"/>
                <a:ea typeface="Open Sans" panose="020B0606030504020204" pitchFamily="34" charset="0"/>
                <a:cs typeface="Calibri Light" panose="020F0302020204030204" pitchFamily="34" charset="0"/>
              </a:rPr>
              <a:t>450-613</a:t>
            </a:r>
          </a:p>
          <a:p>
            <a:pPr marL="285750" lvl="2"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endParaRPr lang="en-US" sz="1250" dirty="0">
              <a:latin typeface="Montserrat Light" panose="00000400000000000000" pitchFamily="2" charset="0"/>
              <a:ea typeface="Open Sans" panose="020B0606030504020204" pitchFamily="34" charset="0"/>
              <a:cs typeface="Calibri Light" panose="020F0302020204030204" pitchFamily="34" charset="0"/>
            </a:endParaRPr>
          </a:p>
          <a:p>
            <a:pPr marL="285750" lvl="1" indent="-285750"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2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Total Organic Carbon (TOC):</a:t>
            </a:r>
          </a:p>
          <a:p>
            <a:pPr marL="742950" lvl="2"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Sierra Leone: </a:t>
            </a:r>
            <a:r>
              <a:rPr lang="en-US" sz="1250" b="1" dirty="0">
                <a:latin typeface="Montserrat Light" panose="00000400000000000000" pitchFamily="2" charset="0"/>
                <a:ea typeface="Open Sans" panose="020B0606030504020204" pitchFamily="34" charset="0"/>
                <a:cs typeface="Calibri Light" panose="020F0302020204030204" pitchFamily="34" charset="0"/>
              </a:rPr>
              <a:t>4-20%</a:t>
            </a:r>
          </a:p>
          <a:p>
            <a:pPr marL="742950" lvl="2"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Guyana: </a:t>
            </a:r>
            <a:r>
              <a:rPr lang="en-US" sz="1250" b="1" dirty="0">
                <a:latin typeface="Montserrat Light" panose="00000400000000000000" pitchFamily="2" charset="0"/>
                <a:ea typeface="Open Sans" panose="020B0606030504020204" pitchFamily="34" charset="0"/>
                <a:cs typeface="Calibri Light" panose="020F0302020204030204" pitchFamily="34" charset="0"/>
              </a:rPr>
              <a:t>4-10% (Liza-1)</a:t>
            </a:r>
          </a:p>
          <a:p>
            <a:pPr marL="285750" lvl="2"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endParaRPr lang="en-US" sz="1250" dirty="0">
              <a:latin typeface="Montserrat Light" panose="00000400000000000000" pitchFamily="2" charset="0"/>
              <a:ea typeface="Open Sans" panose="020B0606030504020204" pitchFamily="34" charset="0"/>
              <a:cs typeface="Calibri Light" panose="020F0302020204030204" pitchFamily="34" charset="0"/>
            </a:endParaRPr>
          </a:p>
          <a:p>
            <a:pPr marL="0" lvl="2" algn="just" eaLnBrk="1" fontAlgn="auto" hangingPunct="1">
              <a:lnSpc>
                <a:spcPct val="150000"/>
              </a:lnSpc>
              <a:spcBef>
                <a:spcPts val="0"/>
              </a:spcBef>
              <a:spcAft>
                <a:spcPts val="0"/>
              </a:spcAft>
              <a:buClr>
                <a:srgbClr val="023F73"/>
              </a:buClr>
              <a:defRPr/>
            </a:pPr>
            <a:r>
              <a:rPr lang="en-US" sz="1250" b="1" dirty="0">
                <a:latin typeface="Montserrat Light" panose="00000400000000000000" pitchFamily="2" charset="0"/>
                <a:ea typeface="Open Sans" panose="020B0606030504020204" pitchFamily="34" charset="0"/>
                <a:cs typeface="Calibri Light" panose="020F0302020204030204" pitchFamily="34" charset="0"/>
              </a:rPr>
              <a:t>The SR have been proven on the conjugate margin.</a:t>
            </a:r>
          </a:p>
          <a:p>
            <a:pPr marL="0" lvl="2" algn="just" eaLnBrk="1" fontAlgn="auto" hangingPunct="1">
              <a:lnSpc>
                <a:spcPct val="150000"/>
              </a:lnSpc>
              <a:spcBef>
                <a:spcPts val="0"/>
              </a:spcBef>
              <a:spcAft>
                <a:spcPts val="0"/>
              </a:spcAft>
              <a:buClr>
                <a:srgbClr val="023F73"/>
              </a:buClr>
              <a:defRPr/>
            </a:pPr>
            <a:endParaRPr lang="en-US" sz="1250" dirty="0">
              <a:latin typeface="Montserrat Light" panose="00000400000000000000" pitchFamily="2" charset="0"/>
              <a:ea typeface="Open Sans" panose="020B0606030504020204" pitchFamily="34" charset="0"/>
              <a:cs typeface="Calibri Light" panose="020F0302020204030204" pitchFamily="34" charset="0"/>
            </a:endParaRPr>
          </a:p>
          <a:p>
            <a:pPr eaLnBrk="1" fontAlgn="auto" hangingPunct="1">
              <a:lnSpc>
                <a:spcPct val="150000"/>
              </a:lnSpc>
              <a:spcBef>
                <a:spcPts val="0"/>
              </a:spcBef>
              <a:spcAft>
                <a:spcPts val="0"/>
              </a:spcAft>
              <a:buClr>
                <a:srgbClr val="023F73"/>
              </a:buClr>
              <a:defRPr/>
            </a:pPr>
            <a:r>
              <a:rPr lang="en-US" sz="125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Reservoirs</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Reservoir sequences in the Aptian, Albian, Cenomanian, Maastrichtian and Eocene.</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Net sand thickness estimated at </a:t>
            </a:r>
            <a:r>
              <a:rPr lang="en-US" sz="1250" b="1" dirty="0">
                <a:latin typeface="Montserrat Light" panose="00000400000000000000" pitchFamily="2" charset="0"/>
                <a:ea typeface="Open Sans" panose="020B0606030504020204" pitchFamily="34" charset="0"/>
                <a:cs typeface="Calibri Light" panose="020F0302020204030204" pitchFamily="34" charset="0"/>
              </a:rPr>
              <a:t>1500m</a:t>
            </a:r>
            <a:r>
              <a:rPr lang="en-US" sz="1250" dirty="0">
                <a:latin typeface="Montserrat Light" panose="00000400000000000000" pitchFamily="2" charset="0"/>
                <a:ea typeface="Open Sans" panose="020B0606030504020204" pitchFamily="34" charset="0"/>
                <a:cs typeface="Calibri Light" panose="020F0302020204030204" pitchFamily="34" charset="0"/>
              </a:rPr>
              <a:t> for most  sequences.</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Average </a:t>
            </a:r>
            <a:r>
              <a:rPr lang="en-US" sz="1250" b="1" dirty="0">
                <a:latin typeface="Montserrat Light" panose="00000400000000000000" pitchFamily="2" charset="0"/>
                <a:ea typeface="Open Sans" panose="020B0606030504020204" pitchFamily="34" charset="0"/>
                <a:cs typeface="Calibri Light" panose="020F0302020204030204" pitchFamily="34" charset="0"/>
              </a:rPr>
              <a:t>porosity</a:t>
            </a:r>
            <a:r>
              <a:rPr lang="en-US" sz="1250" dirty="0">
                <a:latin typeface="Montserrat Light" panose="00000400000000000000" pitchFamily="2" charset="0"/>
                <a:ea typeface="Open Sans" panose="020B0606030504020204" pitchFamily="34" charset="0"/>
                <a:cs typeface="Calibri Light" panose="020F0302020204030204" pitchFamily="34" charset="0"/>
              </a:rPr>
              <a:t> expected to exceed </a:t>
            </a:r>
            <a:r>
              <a:rPr lang="en-US" sz="1250" b="1" dirty="0">
                <a:latin typeface="Montserrat Light" panose="00000400000000000000" pitchFamily="2" charset="0"/>
                <a:ea typeface="Open Sans" panose="020B0606030504020204" pitchFamily="34" charset="0"/>
                <a:cs typeface="Calibri Light" panose="020F0302020204030204" pitchFamily="34" charset="0"/>
              </a:rPr>
              <a:t>15% </a:t>
            </a:r>
            <a:r>
              <a:rPr lang="en-US" sz="1250" dirty="0">
                <a:latin typeface="Montserrat Light" panose="00000400000000000000" pitchFamily="2" charset="0"/>
                <a:ea typeface="Open Sans" panose="020B0606030504020204" pitchFamily="34" charset="0"/>
                <a:cs typeface="Calibri Light" panose="020F0302020204030204" pitchFamily="34" charset="0"/>
              </a:rPr>
              <a:t>for most sequences.</a:t>
            </a: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endParaRPr lang="en-US" sz="1200" dirty="0">
              <a:latin typeface="Montserrat Light" panose="00000400000000000000" pitchFamily="2" charset="0"/>
              <a:ea typeface="Open Sans" panose="020B0606030504020204" pitchFamily="34" charset="0"/>
              <a:cs typeface="Calibri Light" panose="020F0302020204030204" pitchFamily="34" charset="0"/>
            </a:endParaRPr>
          </a:p>
        </p:txBody>
      </p:sp>
      <p:sp>
        <p:nvSpPr>
          <p:cNvPr id="29" name="TextBox 28">
            <a:extLst>
              <a:ext uri="{FF2B5EF4-FFF2-40B4-BE49-F238E27FC236}">
                <a16:creationId xmlns:a16="http://schemas.microsoft.com/office/drawing/2014/main" id="{CFCB3E1F-7D22-4D0C-BD08-1929C023991F}"/>
              </a:ext>
            </a:extLst>
          </p:cNvPr>
          <p:cNvSpPr txBox="1"/>
          <p:nvPr/>
        </p:nvSpPr>
        <p:spPr>
          <a:xfrm>
            <a:off x="903343" y="4668536"/>
            <a:ext cx="5838979" cy="430887"/>
          </a:xfrm>
          <a:prstGeom prst="rect">
            <a:avLst/>
          </a:prstGeom>
          <a:noFill/>
        </p:spPr>
        <p:txBody>
          <a:bodyPr wrap="square" rtlCol="0">
            <a:spAutoFit/>
          </a:bodyPr>
          <a:lstStyle/>
          <a:p>
            <a:r>
              <a:rPr lang="en-US" sz="1050" b="1" kern="0" dirty="0">
                <a:solidFill>
                  <a:prstClr val="black"/>
                </a:solidFill>
                <a:latin typeface="Montserrat Light" panose="00000400000000000000" pitchFamily="2" charset="0"/>
                <a:cs typeface="Calibri Light" panose="020F0302020204030204" pitchFamily="34" charset="0"/>
              </a:rPr>
              <a:t>Cartoon section based on a seismic line offshore Sierra Leone showing pre-rift, syn-rift and post-rift sections of the margin [ Anadarko, 2012]</a:t>
            </a:r>
            <a:endParaRPr lang="en-US" sz="1050" dirty="0">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8A23107F-10DB-FBE8-E1CF-6CA6F8C4A1EF}"/>
              </a:ext>
            </a:extLst>
          </p:cNvPr>
          <p:cNvSpPr txBox="1"/>
          <p:nvPr/>
        </p:nvSpPr>
        <p:spPr>
          <a:xfrm>
            <a:off x="952500" y="5277775"/>
            <a:ext cx="5244028" cy="1502527"/>
          </a:xfrm>
          <a:prstGeom prst="rect">
            <a:avLst/>
          </a:prstGeom>
          <a:noFill/>
        </p:spPr>
        <p:txBody>
          <a:bodyPr wrap="square">
            <a:spAutoFit/>
          </a:bodyPr>
          <a:lstStyle/>
          <a:p>
            <a:pPr eaLnBrk="1" fontAlgn="auto" hangingPunct="1">
              <a:lnSpc>
                <a:spcPct val="150000"/>
              </a:lnSpc>
              <a:spcBef>
                <a:spcPts val="0"/>
              </a:spcBef>
              <a:spcAft>
                <a:spcPts val="0"/>
              </a:spcAft>
              <a:buClr>
                <a:srgbClr val="023F73"/>
              </a:buClr>
              <a:defRPr/>
            </a:pPr>
            <a:r>
              <a:rPr lang="en-US" sz="125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Traps</a:t>
            </a: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Structural, stratigraphic and combination traps.</a:t>
            </a:r>
          </a:p>
          <a:p>
            <a:pPr eaLnBrk="1" fontAlgn="auto" hangingPunct="1">
              <a:lnSpc>
                <a:spcPct val="150000"/>
              </a:lnSpc>
              <a:spcBef>
                <a:spcPts val="0"/>
              </a:spcBef>
              <a:spcAft>
                <a:spcPts val="0"/>
              </a:spcAft>
              <a:buClr>
                <a:srgbClr val="023F73"/>
              </a:buClr>
              <a:defRPr/>
            </a:pPr>
            <a:r>
              <a:rPr lang="en-US" sz="125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Seals</a:t>
            </a:r>
          </a:p>
          <a:p>
            <a:pPr marL="285750"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sz="1250" dirty="0">
                <a:latin typeface="Montserrat Light" panose="00000400000000000000" pitchFamily="2" charset="0"/>
                <a:ea typeface="Open Sans" panose="020B0606030504020204" pitchFamily="34" charset="0"/>
                <a:cs typeface="Calibri Light" panose="020F0302020204030204" pitchFamily="34" charset="0"/>
              </a:rPr>
              <a:t>Lateral Transformational Shales (effective seals), regional hemi-pelagic shales and sealing faults.</a:t>
            </a:r>
            <a:endParaRPr lang="en-US" sz="1250" b="1" dirty="0">
              <a:solidFill>
                <a:schemeClr val="accent5">
                  <a:lumMod val="50000"/>
                </a:schemeClr>
              </a:solidFill>
              <a:latin typeface="Montserrat Light" panose="00000400000000000000" pitchFamily="2" charset="0"/>
            </a:endParaRPr>
          </a:p>
        </p:txBody>
      </p:sp>
    </p:spTree>
    <p:extLst>
      <p:ext uri="{BB962C8B-B14F-4D97-AF65-F5344CB8AC3E}">
        <p14:creationId xmlns:p14="http://schemas.microsoft.com/office/powerpoint/2010/main" val="418826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B49112-D5CF-40DF-BD98-C64FDB0AB00E}"/>
              </a:ext>
            </a:extLst>
          </p:cNvPr>
          <p:cNvSpPr txBox="1"/>
          <p:nvPr/>
        </p:nvSpPr>
        <p:spPr>
          <a:xfrm>
            <a:off x="1012392" y="869674"/>
            <a:ext cx="4144651" cy="4605941"/>
          </a:xfrm>
          <a:prstGeom prst="rect">
            <a:avLst/>
          </a:prstGeom>
          <a:noFill/>
        </p:spPr>
        <p:txBody>
          <a:bodyPr wrap="square">
            <a:spAutoFit/>
          </a:bodyPr>
          <a:lstStyle/>
          <a:p>
            <a:pPr eaLnBrk="1" fontAlgn="auto" hangingPunct="1">
              <a:lnSpc>
                <a:spcPct val="150000"/>
              </a:lnSpc>
              <a:spcBef>
                <a:spcPts val="0"/>
              </a:spcBef>
              <a:spcAft>
                <a:spcPts val="0"/>
              </a:spcAft>
              <a:buClr>
                <a:srgbClr val="023F73"/>
              </a:buClr>
              <a:defRPr/>
            </a:pPr>
            <a:r>
              <a:rPr lang="en-US" altLang="en-US" sz="130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1. Venus – B1   (2009) – Anadarko </a:t>
            </a:r>
          </a:p>
          <a:p>
            <a:pPr eaLnBrk="1" fontAlgn="auto" hangingPunct="1">
              <a:lnSpc>
                <a:spcPct val="150000"/>
              </a:lnSpc>
              <a:spcBef>
                <a:spcPts val="0"/>
              </a:spcBef>
              <a:spcAft>
                <a:spcPts val="0"/>
              </a:spcAft>
              <a:buClr>
                <a:srgbClr val="023F73"/>
              </a:buClr>
              <a:defRPr/>
            </a:pPr>
            <a:r>
              <a:rPr lang="en-US" altLang="en-US" sz="1300" b="1" dirty="0">
                <a:solidFill>
                  <a:schemeClr val="tx2">
                    <a:lumMod val="60000"/>
                    <a:lumOff val="40000"/>
                  </a:schemeClr>
                </a:solidFill>
                <a:latin typeface="Montserrat Light" panose="00000400000000000000" pitchFamily="2" charset="0"/>
                <a:ea typeface="Open Sans" panose="020B0606030504020204" pitchFamily="34" charset="0"/>
                <a:cs typeface="Calibri Light" panose="020F0302020204030204" pitchFamily="34" charset="0"/>
              </a:rPr>
              <a:t>Water Depth: 1,800m, </a:t>
            </a:r>
            <a:r>
              <a:rPr lang="en-US" altLang="en-US" sz="1300" dirty="0">
                <a:latin typeface="Montserrat Light" panose="00000400000000000000" pitchFamily="2" charset="0"/>
                <a:ea typeface="Open Sans" panose="020B0606030504020204" pitchFamily="34" charset="0"/>
                <a:cs typeface="Calibri Light" panose="020F0302020204030204" pitchFamily="34" charset="0"/>
              </a:rPr>
              <a:t>TD: 5,636m in Albian </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altLang="en-US" sz="1300" b="1" dirty="0">
                <a:latin typeface="Montserrat Light" panose="00000400000000000000" pitchFamily="2" charset="0"/>
                <a:ea typeface="Open Sans" panose="020B0606030504020204" pitchFamily="34" charset="0"/>
                <a:cs typeface="Calibri Light" panose="020F0302020204030204" pitchFamily="34" charset="0"/>
              </a:rPr>
              <a:t>14m net oil pay </a:t>
            </a:r>
            <a:r>
              <a:rPr lang="en-US" altLang="en-US" sz="1300" dirty="0">
                <a:latin typeface="Montserrat Light" panose="00000400000000000000" pitchFamily="2" charset="0"/>
                <a:ea typeface="Open Sans" panose="020B0606030504020204" pitchFamily="34" charset="0"/>
                <a:cs typeface="Calibri Light" panose="020F0302020204030204" pitchFamily="34" charset="0"/>
              </a:rPr>
              <a:t>(condensate) in  Cretaceous age sediments</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altLang="en-US" sz="1300" dirty="0">
                <a:latin typeface="Montserrat Light" panose="00000400000000000000" pitchFamily="2" charset="0"/>
                <a:ea typeface="Open Sans" panose="020B0606030504020204" pitchFamily="34" charset="0"/>
                <a:cs typeface="Calibri Light" panose="020F0302020204030204" pitchFamily="34" charset="0"/>
              </a:rPr>
              <a:t>Several good quality reservoir intervals all the way down to TD.</a:t>
            </a:r>
          </a:p>
          <a:p>
            <a:pPr algn="just">
              <a:lnSpc>
                <a:spcPct val="150000"/>
              </a:lnSpc>
              <a:spcBef>
                <a:spcPct val="0"/>
              </a:spcBef>
              <a:buClr>
                <a:srgbClr val="164D7D"/>
              </a:buClr>
            </a:pPr>
            <a:endParaRPr kumimoji="1" lang="en-US" sz="1500" dirty="0">
              <a:solidFill>
                <a:schemeClr val="tx1">
                  <a:lumMod val="65000"/>
                  <a:lumOff val="35000"/>
                </a:schemeClr>
              </a:solidFill>
              <a:latin typeface="Calibri Light" panose="020F0302020204030204" pitchFamily="34" charset="0"/>
              <a:ea typeface="Open Sans" panose="020B0606030504020204" pitchFamily="34" charset="0"/>
              <a:cs typeface="Calibri Light" panose="020F0302020204030204" pitchFamily="34" charset="0"/>
            </a:endParaRPr>
          </a:p>
          <a:p>
            <a:pPr eaLnBrk="1" fontAlgn="auto" hangingPunct="1">
              <a:lnSpc>
                <a:spcPct val="150000"/>
              </a:lnSpc>
              <a:spcBef>
                <a:spcPts val="0"/>
              </a:spcBef>
              <a:spcAft>
                <a:spcPts val="0"/>
              </a:spcAft>
              <a:buClr>
                <a:srgbClr val="023F73"/>
              </a:buClr>
              <a:defRPr/>
            </a:pPr>
            <a:r>
              <a:rPr lang="en-US" altLang="en-US" sz="130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2. Mercury – 1    (2010) – Anadarko </a:t>
            </a:r>
          </a:p>
          <a:p>
            <a:pPr algn="just">
              <a:lnSpc>
                <a:spcPct val="150000"/>
              </a:lnSpc>
              <a:spcBef>
                <a:spcPct val="0"/>
              </a:spcBef>
            </a:pPr>
            <a:r>
              <a:rPr lang="en-US" altLang="en-US" sz="1300" b="1" dirty="0">
                <a:solidFill>
                  <a:schemeClr val="tx2">
                    <a:lumMod val="60000"/>
                    <a:lumOff val="40000"/>
                  </a:schemeClr>
                </a:solidFill>
                <a:latin typeface="Montserrat Light" panose="00000400000000000000" pitchFamily="2" charset="0"/>
                <a:ea typeface="Open Sans" panose="020B0606030504020204" pitchFamily="34" charset="0"/>
                <a:cs typeface="Calibri Light" panose="020F0302020204030204" pitchFamily="34" charset="0"/>
              </a:rPr>
              <a:t>Water Depth: 1,600m, </a:t>
            </a:r>
            <a:r>
              <a:rPr lang="en-US" altLang="en-US" sz="1300" dirty="0">
                <a:latin typeface="Montserrat Light" panose="00000400000000000000" pitchFamily="2" charset="0"/>
                <a:ea typeface="Open Sans" panose="020B0606030504020204" pitchFamily="34" charset="0"/>
                <a:cs typeface="Calibri Light" panose="020F0302020204030204" pitchFamily="34" charset="0"/>
              </a:rPr>
              <a:t>TD: 4,862m in Albian</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altLang="en-US" sz="1300" b="1" dirty="0">
                <a:latin typeface="Montserrat Light" panose="00000400000000000000" pitchFamily="2" charset="0"/>
                <a:ea typeface="Open Sans" panose="020B0606030504020204" pitchFamily="34" charset="0"/>
                <a:cs typeface="Calibri Light" panose="020F0302020204030204" pitchFamily="34" charset="0"/>
              </a:rPr>
              <a:t>41m net oil pay </a:t>
            </a:r>
            <a:r>
              <a:rPr lang="en-US" altLang="en-US" sz="1300" dirty="0">
                <a:latin typeface="Montserrat Light" panose="00000400000000000000" pitchFamily="2" charset="0"/>
                <a:ea typeface="Open Sans" panose="020B0606030504020204" pitchFamily="34" charset="0"/>
                <a:cs typeface="Calibri Light" panose="020F0302020204030204" pitchFamily="34" charset="0"/>
              </a:rPr>
              <a:t>in Cretaceous age fan system.</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altLang="en-US" sz="1300" dirty="0">
                <a:latin typeface="Montserrat Light" panose="00000400000000000000" pitchFamily="2" charset="0"/>
                <a:ea typeface="Open Sans" panose="020B0606030504020204" pitchFamily="34" charset="0"/>
                <a:cs typeface="Calibri Light" panose="020F0302020204030204" pitchFamily="34" charset="0"/>
              </a:rPr>
              <a:t>35m net oil pay in primary objective – light sweet crude (</a:t>
            </a:r>
            <a:r>
              <a:rPr lang="en-US" altLang="en-US" sz="1300" b="1" dirty="0">
                <a:latin typeface="Montserrat Light" panose="00000400000000000000" pitchFamily="2" charset="0"/>
                <a:ea typeface="Open Sans" panose="020B0606030504020204" pitchFamily="34" charset="0"/>
                <a:cs typeface="Calibri Light" panose="020F0302020204030204" pitchFamily="34" charset="0"/>
              </a:rPr>
              <a:t>34</a:t>
            </a:r>
            <a:r>
              <a:rPr lang="en-US" altLang="en-US" sz="1300" b="1" baseline="30000" dirty="0">
                <a:latin typeface="Montserrat Light" panose="00000400000000000000" pitchFamily="2" charset="0"/>
                <a:ea typeface="Open Sans" panose="020B0606030504020204" pitchFamily="34" charset="0"/>
                <a:cs typeface="Calibri Light" panose="020F0302020204030204" pitchFamily="34" charset="0"/>
              </a:rPr>
              <a:t>o</a:t>
            </a:r>
            <a:r>
              <a:rPr lang="en-US" altLang="en-US" sz="1300" b="1" dirty="0">
                <a:latin typeface="Montserrat Light" panose="00000400000000000000" pitchFamily="2" charset="0"/>
                <a:ea typeface="Open Sans" panose="020B0606030504020204" pitchFamily="34" charset="0"/>
                <a:cs typeface="Calibri Light" panose="020F0302020204030204" pitchFamily="34" charset="0"/>
              </a:rPr>
              <a:t>– 42</a:t>
            </a:r>
            <a:r>
              <a:rPr lang="en-US" altLang="en-US" sz="1300" b="1" baseline="30000" dirty="0">
                <a:latin typeface="Montserrat Light" panose="00000400000000000000" pitchFamily="2" charset="0"/>
                <a:ea typeface="Open Sans" panose="020B0606030504020204" pitchFamily="34" charset="0"/>
                <a:cs typeface="Calibri Light" panose="020F0302020204030204" pitchFamily="34" charset="0"/>
              </a:rPr>
              <a:t>o</a:t>
            </a:r>
            <a:r>
              <a:rPr lang="en-US" altLang="en-US" sz="1300" b="1" dirty="0">
                <a:latin typeface="Montserrat Light" panose="00000400000000000000" pitchFamily="2" charset="0"/>
                <a:ea typeface="Open Sans" panose="020B0606030504020204" pitchFamily="34" charset="0"/>
                <a:cs typeface="Calibri Light" panose="020F0302020204030204" pitchFamily="34" charset="0"/>
              </a:rPr>
              <a:t> API).</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altLang="en-US" sz="1300" dirty="0">
                <a:latin typeface="Montserrat Light" panose="00000400000000000000" pitchFamily="2" charset="0"/>
                <a:ea typeface="Open Sans" panose="020B0606030504020204" pitchFamily="34" charset="0"/>
                <a:cs typeface="Calibri Light" panose="020F0302020204030204" pitchFamily="34" charset="0"/>
              </a:rPr>
              <a:t>6.4m of </a:t>
            </a:r>
            <a:r>
              <a:rPr lang="en-US" altLang="en-US" sz="1300" b="1" dirty="0">
                <a:latin typeface="Montserrat Light" panose="00000400000000000000" pitchFamily="2" charset="0"/>
                <a:ea typeface="Open Sans" panose="020B0606030504020204" pitchFamily="34" charset="0"/>
                <a:cs typeface="Calibri Light" panose="020F0302020204030204" pitchFamily="34" charset="0"/>
              </a:rPr>
              <a:t>24</a:t>
            </a:r>
            <a:r>
              <a:rPr lang="en-US" altLang="en-US" sz="1300" b="1" baseline="30000" dirty="0">
                <a:latin typeface="Montserrat Light" panose="00000400000000000000" pitchFamily="2" charset="0"/>
                <a:ea typeface="Open Sans" panose="020B0606030504020204" pitchFamily="34" charset="0"/>
                <a:cs typeface="Calibri Light" panose="020F0302020204030204" pitchFamily="34" charset="0"/>
              </a:rPr>
              <a:t>o</a:t>
            </a:r>
            <a:r>
              <a:rPr lang="en-US" altLang="en-US" sz="1300" b="1" dirty="0">
                <a:latin typeface="Montserrat Light" panose="00000400000000000000" pitchFamily="2" charset="0"/>
                <a:ea typeface="Open Sans" panose="020B0606030504020204" pitchFamily="34" charset="0"/>
                <a:cs typeface="Calibri Light" panose="020F0302020204030204" pitchFamily="34" charset="0"/>
              </a:rPr>
              <a:t> API </a:t>
            </a:r>
            <a:r>
              <a:rPr lang="en-US" altLang="en-US" sz="1300" dirty="0">
                <a:latin typeface="Montserrat Light" panose="00000400000000000000" pitchFamily="2" charset="0"/>
                <a:ea typeface="Open Sans" panose="020B0606030504020204" pitchFamily="34" charset="0"/>
                <a:cs typeface="Calibri Light" panose="020F0302020204030204" pitchFamily="34" charset="0"/>
              </a:rPr>
              <a:t>oil in a shallower secondary objective. </a:t>
            </a:r>
            <a:endParaRPr lang="en-US" sz="1300" dirty="0">
              <a:latin typeface="Montserrat Light" panose="00000400000000000000" pitchFamily="2" charset="0"/>
              <a:ea typeface="Open Sans" panose="020B060603050402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The Discoveries</a:t>
            </a:r>
          </a:p>
        </p:txBody>
      </p:sp>
      <p:sp>
        <p:nvSpPr>
          <p:cNvPr id="7" name="TextBox 6">
            <a:extLst>
              <a:ext uri="{FF2B5EF4-FFF2-40B4-BE49-F238E27FC236}">
                <a16:creationId xmlns:a16="http://schemas.microsoft.com/office/drawing/2014/main" id="{0B9821BF-E8F6-4642-B1FB-04D25893E7D3}"/>
              </a:ext>
            </a:extLst>
          </p:cNvPr>
          <p:cNvSpPr txBox="1"/>
          <p:nvPr/>
        </p:nvSpPr>
        <p:spPr>
          <a:xfrm>
            <a:off x="969065" y="22679"/>
            <a:ext cx="5365759"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The Discoveries</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grpSp>
        <p:nvGrpSpPr>
          <p:cNvPr id="2" name="Group 1">
            <a:extLst>
              <a:ext uri="{FF2B5EF4-FFF2-40B4-BE49-F238E27FC236}">
                <a16:creationId xmlns:a16="http://schemas.microsoft.com/office/drawing/2014/main" id="{51743967-2B60-9E77-E71B-062C3B41C411}"/>
              </a:ext>
            </a:extLst>
          </p:cNvPr>
          <p:cNvGrpSpPr/>
          <p:nvPr/>
        </p:nvGrpSpPr>
        <p:grpSpPr>
          <a:xfrm>
            <a:off x="5328422" y="1045787"/>
            <a:ext cx="6797236" cy="4854803"/>
            <a:chOff x="5328422" y="1045787"/>
            <a:chExt cx="6797236" cy="4854803"/>
          </a:xfrm>
        </p:grpSpPr>
        <p:pic>
          <p:nvPicPr>
            <p:cNvPr id="9" name="Picture 8">
              <a:extLst>
                <a:ext uri="{FF2B5EF4-FFF2-40B4-BE49-F238E27FC236}">
                  <a16:creationId xmlns:a16="http://schemas.microsoft.com/office/drawing/2014/main" id="{2A7B0714-D248-B4F2-38EE-03E3A6C6F8C4}"/>
                </a:ext>
              </a:extLst>
            </p:cNvPr>
            <p:cNvPicPr>
              <a:picLocks noChangeAspect="1"/>
            </p:cNvPicPr>
            <p:nvPr/>
          </p:nvPicPr>
          <p:blipFill>
            <a:blip r:embed="rId2"/>
            <a:stretch>
              <a:fillRect/>
            </a:stretch>
          </p:blipFill>
          <p:spPr>
            <a:xfrm>
              <a:off x="5328422" y="1045787"/>
              <a:ext cx="6710619" cy="4854803"/>
            </a:xfrm>
            <a:prstGeom prst="rect">
              <a:avLst/>
            </a:prstGeom>
            <a:ln>
              <a:solidFill>
                <a:schemeClr val="accent1"/>
              </a:solidFill>
            </a:ln>
          </p:spPr>
        </p:pic>
        <p:sp>
          <p:nvSpPr>
            <p:cNvPr id="5" name="Speech Bubble: Rectangle with Corners Rounded 4">
              <a:extLst>
                <a:ext uri="{FF2B5EF4-FFF2-40B4-BE49-F238E27FC236}">
                  <a16:creationId xmlns:a16="http://schemas.microsoft.com/office/drawing/2014/main" id="{8F70AAA3-84C9-8665-28FB-A938C4F57187}"/>
                </a:ext>
              </a:extLst>
            </p:cNvPr>
            <p:cNvSpPr/>
            <p:nvPr/>
          </p:nvSpPr>
          <p:spPr>
            <a:xfrm>
              <a:off x="10906262" y="2356035"/>
              <a:ext cx="1219396" cy="693136"/>
            </a:xfrm>
            <a:prstGeom prst="wedgeRoundRectCallout">
              <a:avLst>
                <a:gd name="adj1" fmla="val -16907"/>
                <a:gd name="adj2" fmla="val 176391"/>
                <a:gd name="adj3" fmla="val 1666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t>Mercury-1</a:t>
              </a:r>
            </a:p>
            <a:p>
              <a:pPr algn="ctr"/>
              <a:r>
                <a:rPr lang="en-US" sz="800" b="1" dirty="0"/>
                <a:t>2010</a:t>
              </a:r>
            </a:p>
            <a:p>
              <a:pPr algn="ctr"/>
              <a:r>
                <a:rPr lang="en-US" sz="800" b="1" dirty="0"/>
                <a:t>TD – 4862m</a:t>
              </a:r>
            </a:p>
            <a:p>
              <a:pPr algn="ctr"/>
              <a:r>
                <a:rPr lang="en-US" sz="800" b="1" dirty="0"/>
                <a:t>6m Campanian pay</a:t>
              </a:r>
            </a:p>
            <a:p>
              <a:pPr algn="ctr"/>
              <a:r>
                <a:rPr lang="en-US" sz="800" b="1" dirty="0"/>
                <a:t>35m Turonian pay</a:t>
              </a:r>
              <a:endParaRPr lang="en-GB" sz="800" b="1" dirty="0"/>
            </a:p>
          </p:txBody>
        </p:sp>
        <p:sp>
          <p:nvSpPr>
            <p:cNvPr id="10" name="Speech Bubble: Rectangle with Corners Rounded 9">
              <a:extLst>
                <a:ext uri="{FF2B5EF4-FFF2-40B4-BE49-F238E27FC236}">
                  <a16:creationId xmlns:a16="http://schemas.microsoft.com/office/drawing/2014/main" id="{8E030313-B394-62ED-856F-DA0E7422E4E0}"/>
                </a:ext>
              </a:extLst>
            </p:cNvPr>
            <p:cNvSpPr/>
            <p:nvPr/>
          </p:nvSpPr>
          <p:spPr>
            <a:xfrm>
              <a:off x="9662474" y="1583114"/>
              <a:ext cx="1225483" cy="725862"/>
            </a:xfrm>
            <a:prstGeom prst="wedgeRoundRectCallout">
              <a:avLst>
                <a:gd name="adj1" fmla="val -16907"/>
                <a:gd name="adj2" fmla="val 176391"/>
                <a:gd name="adj3" fmla="val 1666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t>Venus-B1</a:t>
              </a:r>
            </a:p>
            <a:p>
              <a:pPr algn="ctr"/>
              <a:r>
                <a:rPr lang="en-US" sz="800" b="1" dirty="0"/>
                <a:t>2009</a:t>
              </a:r>
            </a:p>
            <a:p>
              <a:pPr algn="ctr"/>
              <a:r>
                <a:rPr lang="en-US" sz="800" b="1" dirty="0"/>
                <a:t>TD – 5639m</a:t>
              </a:r>
            </a:p>
            <a:p>
              <a:pPr algn="ctr"/>
              <a:r>
                <a:rPr lang="en-US" sz="800" b="1" dirty="0"/>
                <a:t>14m Turonian pay</a:t>
              </a:r>
              <a:endParaRPr lang="en-GB" sz="800" b="1" dirty="0"/>
            </a:p>
          </p:txBody>
        </p:sp>
      </p:grpSp>
      <p:sp>
        <p:nvSpPr>
          <p:cNvPr id="12" name="TextBox 11">
            <a:extLst>
              <a:ext uri="{FF2B5EF4-FFF2-40B4-BE49-F238E27FC236}">
                <a16:creationId xmlns:a16="http://schemas.microsoft.com/office/drawing/2014/main" id="{6E0FC9E1-A037-08CA-9379-1B5574752339}"/>
              </a:ext>
            </a:extLst>
          </p:cNvPr>
          <p:cNvSpPr txBox="1"/>
          <p:nvPr/>
        </p:nvSpPr>
        <p:spPr>
          <a:xfrm>
            <a:off x="5241301" y="5948311"/>
            <a:ext cx="2845423" cy="261610"/>
          </a:xfrm>
          <a:prstGeom prst="rect">
            <a:avLst/>
          </a:prstGeom>
          <a:noFill/>
        </p:spPr>
        <p:txBody>
          <a:bodyPr wrap="square" rtlCol="0">
            <a:spAutoFit/>
          </a:bodyPr>
          <a:lstStyle/>
          <a:p>
            <a:r>
              <a:rPr lang="en-US" sz="1100" b="1" kern="0" dirty="0">
                <a:solidFill>
                  <a:prstClr val="black"/>
                </a:solidFill>
                <a:latin typeface="Montserrat Light" panose="00000400000000000000" pitchFamily="2" charset="0"/>
                <a:cs typeface="Calibri Light" panose="020F0302020204030204" pitchFamily="34" charset="0"/>
              </a:rPr>
              <a:t>Well Locations Offshore Sierra Leone</a:t>
            </a:r>
          </a:p>
        </p:txBody>
      </p:sp>
    </p:spTree>
    <p:extLst>
      <p:ext uri="{BB962C8B-B14F-4D97-AF65-F5344CB8AC3E}">
        <p14:creationId xmlns:p14="http://schemas.microsoft.com/office/powerpoint/2010/main" val="4022755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99467DC-8B09-0194-8822-2383CDC6FB09}"/>
              </a:ext>
            </a:extLst>
          </p:cNvPr>
          <p:cNvPicPr>
            <a:picLocks noChangeAspect="1"/>
          </p:cNvPicPr>
          <p:nvPr/>
        </p:nvPicPr>
        <p:blipFill>
          <a:blip r:embed="rId2"/>
          <a:stretch>
            <a:fillRect/>
          </a:stretch>
        </p:blipFill>
        <p:spPr>
          <a:xfrm>
            <a:off x="5328422" y="1036262"/>
            <a:ext cx="6710619" cy="4854803"/>
          </a:xfrm>
          <a:prstGeom prst="rect">
            <a:avLst/>
          </a:prstGeom>
          <a:ln>
            <a:solidFill>
              <a:schemeClr val="accent1"/>
            </a:solidFill>
          </a:ln>
        </p:spPr>
      </p:pic>
      <p:grpSp>
        <p:nvGrpSpPr>
          <p:cNvPr id="2" name="Group 1">
            <a:extLst>
              <a:ext uri="{FF2B5EF4-FFF2-40B4-BE49-F238E27FC236}">
                <a16:creationId xmlns:a16="http://schemas.microsoft.com/office/drawing/2014/main" id="{9ED800AA-1011-42FE-90F7-14170C4C833A}"/>
              </a:ext>
            </a:extLst>
          </p:cNvPr>
          <p:cNvGrpSpPr/>
          <p:nvPr/>
        </p:nvGrpSpPr>
        <p:grpSpPr>
          <a:xfrm>
            <a:off x="1206840" y="934376"/>
            <a:ext cx="3735399" cy="4824852"/>
            <a:chOff x="7550978" y="1252707"/>
            <a:chExt cx="3735399" cy="4152213"/>
          </a:xfrm>
        </p:grpSpPr>
        <p:sp>
          <p:nvSpPr>
            <p:cNvPr id="11" name="TextBox 10">
              <a:extLst>
                <a:ext uri="{FF2B5EF4-FFF2-40B4-BE49-F238E27FC236}">
                  <a16:creationId xmlns:a16="http://schemas.microsoft.com/office/drawing/2014/main" id="{F5675416-3C03-4B8A-ACD7-646C3496AFDB}"/>
                </a:ext>
              </a:extLst>
            </p:cNvPr>
            <p:cNvSpPr txBox="1"/>
            <p:nvPr/>
          </p:nvSpPr>
          <p:spPr>
            <a:xfrm>
              <a:off x="7556964" y="1252707"/>
              <a:ext cx="3729413" cy="1994905"/>
            </a:xfrm>
            <a:prstGeom prst="rect">
              <a:avLst/>
            </a:prstGeom>
            <a:noFill/>
          </p:spPr>
          <p:txBody>
            <a:bodyPr wrap="square">
              <a:spAutoFit/>
            </a:bodyPr>
            <a:lstStyle/>
            <a:p>
              <a:pPr eaLnBrk="1" fontAlgn="auto" hangingPunct="1">
                <a:lnSpc>
                  <a:spcPct val="150000"/>
                </a:lnSpc>
                <a:spcBef>
                  <a:spcPts val="0"/>
                </a:spcBef>
                <a:spcAft>
                  <a:spcPts val="0"/>
                </a:spcAft>
                <a:buClr>
                  <a:srgbClr val="023F73"/>
                </a:buClr>
                <a:defRPr/>
              </a:pPr>
              <a:r>
                <a:rPr lang="en-US" altLang="en-US" sz="140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3. Jupiter-1    (2012) – Anadarko   </a:t>
              </a:r>
            </a:p>
            <a:p>
              <a:pPr eaLnBrk="1" fontAlgn="auto" hangingPunct="1">
                <a:lnSpc>
                  <a:spcPct val="150000"/>
                </a:lnSpc>
                <a:spcBef>
                  <a:spcPts val="0"/>
                </a:spcBef>
                <a:spcAft>
                  <a:spcPts val="0"/>
                </a:spcAft>
                <a:buClr>
                  <a:srgbClr val="023F73"/>
                </a:buClr>
                <a:defRPr/>
              </a:pPr>
              <a:r>
                <a:rPr lang="nb-NO" altLang="en-US" sz="1400" b="1" dirty="0">
                  <a:solidFill>
                    <a:schemeClr val="tx2">
                      <a:lumMod val="60000"/>
                      <a:lumOff val="40000"/>
                    </a:schemeClr>
                  </a:solidFill>
                  <a:latin typeface="Montserrat Light" panose="00000400000000000000" pitchFamily="2" charset="0"/>
                  <a:ea typeface="Open Sans" panose="020B0606030504020204" pitchFamily="34" charset="0"/>
                  <a:cs typeface="Calibri Light" panose="020F0302020204030204" pitchFamily="34" charset="0"/>
                </a:rPr>
                <a:t>Water Depth: 2,199m, </a:t>
              </a:r>
              <a:r>
                <a:rPr lang="nb-NO" altLang="en-US" sz="1400" dirty="0">
                  <a:latin typeface="Montserrat Light" panose="00000400000000000000" pitchFamily="2" charset="0"/>
                  <a:ea typeface="Open Sans" panose="020B0606030504020204" pitchFamily="34" charset="0"/>
                  <a:cs typeface="Calibri Light" panose="020F0302020204030204" pitchFamily="34" charset="0"/>
                </a:rPr>
                <a:t>TD: 6,465m</a:t>
              </a:r>
              <a:endParaRPr lang="en-US" altLang="en-US" sz="1400" dirty="0">
                <a:latin typeface="Montserrat Light" panose="00000400000000000000" pitchFamily="2" charset="0"/>
                <a:ea typeface="Open Sans" panose="020B0606030504020204" pitchFamily="34" charset="0"/>
                <a:cs typeface="Calibri Light" panose="020F0302020204030204" pitchFamily="34" charset="0"/>
              </a:endParaRP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en-US" altLang="en-US" sz="1400" dirty="0">
                  <a:latin typeface="Montserrat Light" panose="00000400000000000000" pitchFamily="2" charset="0"/>
                  <a:ea typeface="Open Sans" panose="020B0606030504020204" pitchFamily="34" charset="0"/>
                  <a:cs typeface="Calibri Light" panose="020F0302020204030204" pitchFamily="34" charset="0"/>
                </a:rPr>
                <a:t>The well intersected </a:t>
              </a:r>
              <a:r>
                <a:rPr lang="nb-NO" sz="1400" b="1" dirty="0">
                  <a:latin typeface="Montserrat Light" panose="00000400000000000000" pitchFamily="2" charset="0"/>
                  <a:ea typeface="Open Sans" panose="020B0606030504020204" pitchFamily="34" charset="0"/>
                  <a:cs typeface="Calibri Light" panose="020F0302020204030204" pitchFamily="34" charset="0"/>
                </a:rPr>
                <a:t>~ </a:t>
              </a:r>
              <a:r>
                <a:rPr lang="en-US" altLang="en-US" sz="1400" b="1" dirty="0">
                  <a:latin typeface="Montserrat Light" panose="00000400000000000000" pitchFamily="2" charset="0"/>
                  <a:ea typeface="Open Sans" panose="020B0606030504020204" pitchFamily="34" charset="0"/>
                  <a:cs typeface="Calibri Light" panose="020F0302020204030204" pitchFamily="34" charset="0"/>
                </a:rPr>
                <a:t>30m </a:t>
              </a:r>
              <a:r>
                <a:rPr lang="en-US" altLang="en-US" sz="1400" dirty="0">
                  <a:latin typeface="Montserrat Light" panose="00000400000000000000" pitchFamily="2" charset="0"/>
                  <a:ea typeface="Open Sans" panose="020B0606030504020204" pitchFamily="34" charset="0"/>
                  <a:cs typeface="Calibri Light" panose="020F0302020204030204" pitchFamily="34" charset="0"/>
                </a:rPr>
                <a:t>of pay (condensate) in the primary Upper Cretaceous objective and encountered an OWC.</a:t>
              </a:r>
              <a:endParaRPr lang="nb-NO" sz="1400" dirty="0">
                <a:latin typeface="Montserrat Light" panose="00000400000000000000" pitchFamily="2" charset="0"/>
                <a:ea typeface="Open Sans" panose="020B060603050402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FDBAA448-0C13-4B9E-8F81-B800CB8003CF}"/>
                </a:ext>
              </a:extLst>
            </p:cNvPr>
            <p:cNvSpPr txBox="1"/>
            <p:nvPr/>
          </p:nvSpPr>
          <p:spPr>
            <a:xfrm>
              <a:off x="7550978" y="3688127"/>
              <a:ext cx="3729413" cy="1716793"/>
            </a:xfrm>
            <a:prstGeom prst="rect">
              <a:avLst/>
            </a:prstGeom>
            <a:noFill/>
          </p:spPr>
          <p:txBody>
            <a:bodyPr wrap="square">
              <a:spAutoFit/>
            </a:bodyPr>
            <a:lstStyle/>
            <a:p>
              <a:pPr eaLnBrk="1" fontAlgn="auto" hangingPunct="1">
                <a:lnSpc>
                  <a:spcPct val="150000"/>
                </a:lnSpc>
                <a:spcBef>
                  <a:spcPts val="0"/>
                </a:spcBef>
                <a:spcAft>
                  <a:spcPts val="0"/>
                </a:spcAft>
                <a:buClr>
                  <a:srgbClr val="023F73"/>
                </a:buClr>
                <a:defRPr/>
              </a:pPr>
              <a:r>
                <a:rPr lang="nb-NO" sz="140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4. Savannah-1X    (2013) - Lukoil</a:t>
              </a:r>
              <a:endParaRPr lang="en-US" sz="140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a:p>
              <a:pPr eaLnBrk="1" fontAlgn="auto" hangingPunct="1">
                <a:lnSpc>
                  <a:spcPct val="150000"/>
                </a:lnSpc>
                <a:spcBef>
                  <a:spcPts val="0"/>
                </a:spcBef>
                <a:spcAft>
                  <a:spcPts val="0"/>
                </a:spcAft>
                <a:buClr>
                  <a:srgbClr val="023F73"/>
                </a:buClr>
                <a:defRPr/>
              </a:pPr>
              <a:r>
                <a:rPr lang="nb-NO" sz="1400" b="1" dirty="0">
                  <a:solidFill>
                    <a:schemeClr val="tx2">
                      <a:lumMod val="60000"/>
                      <a:lumOff val="40000"/>
                    </a:schemeClr>
                  </a:solidFill>
                  <a:latin typeface="Montserrat Light" panose="00000400000000000000" pitchFamily="2" charset="0"/>
                  <a:ea typeface="Open Sans" panose="020B0606030504020204" pitchFamily="34" charset="0"/>
                  <a:cs typeface="Calibri Light" panose="020F0302020204030204" pitchFamily="34" charset="0"/>
                </a:rPr>
                <a:t>Water Depth: 2,153m, </a:t>
              </a:r>
              <a:r>
                <a:rPr lang="nb-NO" sz="1400" dirty="0">
                  <a:latin typeface="Montserrat Light" panose="00000400000000000000" pitchFamily="2" charset="0"/>
                  <a:ea typeface="Open Sans" panose="020B0606030504020204" pitchFamily="34" charset="0"/>
                  <a:cs typeface="Calibri Light" panose="020F0302020204030204" pitchFamily="34" charset="0"/>
                </a:rPr>
                <a:t>TD: 4,737m </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nb-NO" sz="1400" dirty="0">
                  <a:latin typeface="Montserrat Light" panose="00000400000000000000" pitchFamily="2" charset="0"/>
                  <a:ea typeface="Open Sans" panose="020B0606030504020204" pitchFamily="34" charset="0"/>
                  <a:cs typeface="Calibri Light" panose="020F0302020204030204" pitchFamily="34" charset="0"/>
                </a:rPr>
                <a:t>The well intersected </a:t>
              </a:r>
              <a:r>
                <a:rPr lang="nb-NO" sz="1400" b="1" dirty="0">
                  <a:latin typeface="Montserrat Light" panose="00000400000000000000" pitchFamily="2" charset="0"/>
                  <a:ea typeface="Open Sans" panose="020B0606030504020204" pitchFamily="34" charset="0"/>
                  <a:cs typeface="Calibri Light" panose="020F0302020204030204" pitchFamily="34" charset="0"/>
                </a:rPr>
                <a:t>~3m oil pay </a:t>
              </a:r>
              <a:r>
                <a:rPr lang="nb-NO" sz="1400" dirty="0">
                  <a:latin typeface="Montserrat Light" panose="00000400000000000000" pitchFamily="2" charset="0"/>
                  <a:ea typeface="Open Sans" panose="020B0606030504020204" pitchFamily="34" charset="0"/>
                  <a:cs typeface="Calibri Light" panose="020F0302020204030204" pitchFamily="34" charset="0"/>
                </a:rPr>
                <a:t>in the primary objective.</a:t>
              </a:r>
            </a:p>
            <a:p>
              <a:pPr marL="742950" lvl="1" indent="-285750" algn="just" eaLnBrk="1" fontAlgn="auto" hangingPunct="1">
                <a:lnSpc>
                  <a:spcPct val="150000"/>
                </a:lnSpc>
                <a:spcBef>
                  <a:spcPts val="0"/>
                </a:spcBef>
                <a:spcAft>
                  <a:spcPts val="0"/>
                </a:spcAft>
                <a:buClr>
                  <a:srgbClr val="023F73"/>
                </a:buClr>
                <a:buFont typeface="Arial" panose="020B0604020202020204" pitchFamily="34" charset="0"/>
                <a:buChar char="•"/>
                <a:defRPr/>
              </a:pPr>
              <a:r>
                <a:rPr lang="nb-NO" sz="1400" dirty="0">
                  <a:latin typeface="Montserrat Light" panose="00000400000000000000" pitchFamily="2" charset="0"/>
                  <a:ea typeface="Open Sans" panose="020B0606030504020204" pitchFamily="34" charset="0"/>
                  <a:cs typeface="Calibri Light" panose="020F0302020204030204" pitchFamily="34" charset="0"/>
                </a:rPr>
                <a:t>Tested numerous high-quality reservoirs.</a:t>
              </a:r>
            </a:p>
          </p:txBody>
        </p:sp>
      </p:grpSp>
      <p:sp>
        <p:nvSpPr>
          <p:cNvPr id="14" name="Speech Bubble: Rectangle with Corners Rounded 13">
            <a:extLst>
              <a:ext uri="{FF2B5EF4-FFF2-40B4-BE49-F238E27FC236}">
                <a16:creationId xmlns:a16="http://schemas.microsoft.com/office/drawing/2014/main" id="{5C3C5236-AD9C-4BC1-8FCC-86D78042B050}"/>
              </a:ext>
            </a:extLst>
          </p:cNvPr>
          <p:cNvSpPr/>
          <p:nvPr/>
        </p:nvSpPr>
        <p:spPr>
          <a:xfrm>
            <a:off x="9241544" y="1374487"/>
            <a:ext cx="1252426" cy="669276"/>
          </a:xfrm>
          <a:prstGeom prst="wedgeRoundRectCallout">
            <a:avLst>
              <a:gd name="adj1" fmla="val -16907"/>
              <a:gd name="adj2" fmla="val 176391"/>
              <a:gd name="adj3" fmla="val 1666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t>Savannah-1x</a:t>
            </a:r>
          </a:p>
          <a:p>
            <a:pPr algn="ctr"/>
            <a:r>
              <a:rPr lang="en-US" sz="800" b="1" dirty="0"/>
              <a:t>2013</a:t>
            </a:r>
          </a:p>
          <a:p>
            <a:pPr algn="ctr"/>
            <a:r>
              <a:rPr lang="en-US" sz="800" b="1" dirty="0"/>
              <a:t>TD – 4742m</a:t>
            </a:r>
          </a:p>
          <a:p>
            <a:pPr algn="ctr"/>
            <a:r>
              <a:rPr lang="en-US" sz="800" b="1" dirty="0"/>
              <a:t>3m Turonian pay</a:t>
            </a:r>
            <a:endParaRPr lang="en-GB" sz="800" b="1" dirty="0"/>
          </a:p>
        </p:txBody>
      </p:sp>
      <p:sp>
        <p:nvSpPr>
          <p:cNvPr id="15" name="Speech Bubble: Rectangle with Corners Rounded 14">
            <a:extLst>
              <a:ext uri="{FF2B5EF4-FFF2-40B4-BE49-F238E27FC236}">
                <a16:creationId xmlns:a16="http://schemas.microsoft.com/office/drawing/2014/main" id="{9EF0DDA6-BE80-186E-556E-EA7ABAFEB9BC}"/>
              </a:ext>
            </a:extLst>
          </p:cNvPr>
          <p:cNvSpPr/>
          <p:nvPr/>
        </p:nvSpPr>
        <p:spPr>
          <a:xfrm>
            <a:off x="10350632" y="2553976"/>
            <a:ext cx="1265567" cy="634641"/>
          </a:xfrm>
          <a:prstGeom prst="wedgeRoundRectCallout">
            <a:avLst>
              <a:gd name="adj1" fmla="val -16907"/>
              <a:gd name="adj2" fmla="val 176391"/>
              <a:gd name="adj3" fmla="val 1666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t>Jupiter-1</a:t>
            </a:r>
          </a:p>
          <a:p>
            <a:pPr algn="ctr"/>
            <a:r>
              <a:rPr lang="en-US" sz="800" b="1" dirty="0"/>
              <a:t>2012</a:t>
            </a:r>
          </a:p>
          <a:p>
            <a:pPr algn="ctr"/>
            <a:r>
              <a:rPr lang="en-US" sz="800" b="1" dirty="0"/>
              <a:t>TD – 6465m</a:t>
            </a:r>
          </a:p>
          <a:p>
            <a:pPr algn="ctr"/>
            <a:r>
              <a:rPr lang="en-US" sz="800" b="1" dirty="0"/>
              <a:t>30m Turonian pay</a:t>
            </a:r>
            <a:endParaRPr lang="en-GB" sz="800" b="1" dirty="0"/>
          </a:p>
        </p:txBody>
      </p:sp>
      <p:sp>
        <p:nvSpPr>
          <p:cNvPr id="12" name="TextBox 11">
            <a:extLst>
              <a:ext uri="{FF2B5EF4-FFF2-40B4-BE49-F238E27FC236}">
                <a16:creationId xmlns:a16="http://schemas.microsoft.com/office/drawing/2014/main" id="{D220CECD-43CE-A336-260D-54AB7D020901}"/>
              </a:ext>
            </a:extLst>
          </p:cNvPr>
          <p:cNvSpPr txBox="1"/>
          <p:nvPr/>
        </p:nvSpPr>
        <p:spPr>
          <a:xfrm>
            <a:off x="969065" y="22679"/>
            <a:ext cx="5365759"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The Discoveries</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13" name="TextBox 12">
            <a:extLst>
              <a:ext uri="{FF2B5EF4-FFF2-40B4-BE49-F238E27FC236}">
                <a16:creationId xmlns:a16="http://schemas.microsoft.com/office/drawing/2014/main" id="{B54D4711-A491-1A24-1F52-4254ED187861}"/>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The Discoveries</a:t>
            </a:r>
          </a:p>
        </p:txBody>
      </p:sp>
      <p:sp>
        <p:nvSpPr>
          <p:cNvPr id="18" name="TextBox 17">
            <a:extLst>
              <a:ext uri="{FF2B5EF4-FFF2-40B4-BE49-F238E27FC236}">
                <a16:creationId xmlns:a16="http://schemas.microsoft.com/office/drawing/2014/main" id="{386A1B91-DF08-40B5-484B-6B6E35E5614A}"/>
              </a:ext>
            </a:extLst>
          </p:cNvPr>
          <p:cNvSpPr txBox="1"/>
          <p:nvPr/>
        </p:nvSpPr>
        <p:spPr>
          <a:xfrm>
            <a:off x="5241301" y="5900686"/>
            <a:ext cx="2845423" cy="261610"/>
          </a:xfrm>
          <a:prstGeom prst="rect">
            <a:avLst/>
          </a:prstGeom>
          <a:noFill/>
        </p:spPr>
        <p:txBody>
          <a:bodyPr wrap="square" rtlCol="0">
            <a:spAutoFit/>
          </a:bodyPr>
          <a:lstStyle/>
          <a:p>
            <a:r>
              <a:rPr lang="en-US" sz="1100" b="1" kern="0" dirty="0">
                <a:solidFill>
                  <a:prstClr val="black"/>
                </a:solidFill>
                <a:latin typeface="Montserrat Light" panose="00000400000000000000" pitchFamily="2" charset="0"/>
                <a:cs typeface="Calibri Light" panose="020F0302020204030204" pitchFamily="34" charset="0"/>
              </a:rPr>
              <a:t>Well Locations Offshore Sierra Leone</a:t>
            </a:r>
          </a:p>
        </p:txBody>
      </p:sp>
    </p:spTree>
    <p:extLst>
      <p:ext uri="{BB962C8B-B14F-4D97-AF65-F5344CB8AC3E}">
        <p14:creationId xmlns:p14="http://schemas.microsoft.com/office/powerpoint/2010/main" val="406474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Wells</a:t>
            </a:r>
          </a:p>
        </p:txBody>
      </p:sp>
      <p:sp>
        <p:nvSpPr>
          <p:cNvPr id="7" name="TextBox 6">
            <a:extLst>
              <a:ext uri="{FF2B5EF4-FFF2-40B4-BE49-F238E27FC236}">
                <a16:creationId xmlns:a16="http://schemas.microsoft.com/office/drawing/2014/main" id="{0B9821BF-E8F6-4642-B1FB-04D25893E7D3}"/>
              </a:ext>
            </a:extLst>
          </p:cNvPr>
          <p:cNvSpPr txBox="1"/>
          <p:nvPr/>
        </p:nvSpPr>
        <p:spPr>
          <a:xfrm>
            <a:off x="186360" y="-16714"/>
            <a:ext cx="2649739" cy="523220"/>
          </a:xfrm>
          <a:prstGeom prst="rect">
            <a:avLst/>
          </a:prstGeom>
          <a:noFill/>
        </p:spPr>
        <p:txBody>
          <a:bodyPr wrap="square">
            <a:spAutoFit/>
          </a:bodyPr>
          <a:lstStyle/>
          <a:p>
            <a:pPr algn="ct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Wells</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13" name="TextBox 12">
            <a:extLst>
              <a:ext uri="{FF2B5EF4-FFF2-40B4-BE49-F238E27FC236}">
                <a16:creationId xmlns:a16="http://schemas.microsoft.com/office/drawing/2014/main" id="{1690FA0E-75B9-4972-AE20-DB9A288A600C}"/>
              </a:ext>
            </a:extLst>
          </p:cNvPr>
          <p:cNvSpPr txBox="1"/>
          <p:nvPr/>
        </p:nvSpPr>
        <p:spPr>
          <a:xfrm>
            <a:off x="1039157" y="5653863"/>
            <a:ext cx="2904962" cy="323165"/>
          </a:xfrm>
          <a:prstGeom prst="rect">
            <a:avLst/>
          </a:prstGeom>
          <a:noFill/>
        </p:spPr>
        <p:txBody>
          <a:bodyPr wrap="none" rtlCol="0">
            <a:spAutoFit/>
          </a:bodyPr>
          <a:lstStyle/>
          <a:p>
            <a:r>
              <a:rPr lang="en-US" sz="1500" dirty="0">
                <a:latin typeface="Montserrat Light" panose="00000400000000000000" pitchFamily="2" charset="0"/>
                <a:cs typeface="Calibri" panose="020F0502020204030204" pitchFamily="34" charset="0"/>
              </a:rPr>
              <a:t>Average Well Depth – 3217m</a:t>
            </a:r>
          </a:p>
        </p:txBody>
      </p:sp>
      <p:sp>
        <p:nvSpPr>
          <p:cNvPr id="14" name="TextBox 13">
            <a:extLst>
              <a:ext uri="{FF2B5EF4-FFF2-40B4-BE49-F238E27FC236}">
                <a16:creationId xmlns:a16="http://schemas.microsoft.com/office/drawing/2014/main" id="{3C18D5AF-DBA5-456F-9432-78D36036A2D2}"/>
              </a:ext>
            </a:extLst>
          </p:cNvPr>
          <p:cNvSpPr txBox="1"/>
          <p:nvPr/>
        </p:nvSpPr>
        <p:spPr>
          <a:xfrm>
            <a:off x="1018733" y="6341502"/>
            <a:ext cx="3078087" cy="323165"/>
          </a:xfrm>
          <a:prstGeom prst="rect">
            <a:avLst/>
          </a:prstGeom>
          <a:noFill/>
        </p:spPr>
        <p:txBody>
          <a:bodyPr wrap="none" rtlCol="0">
            <a:spAutoFit/>
          </a:bodyPr>
          <a:lstStyle/>
          <a:p>
            <a:r>
              <a:rPr lang="en-US" sz="1500" dirty="0">
                <a:latin typeface="Montserrat Light" panose="00000400000000000000" pitchFamily="2" charset="0"/>
                <a:cs typeface="Calibri" panose="020F0502020204030204" pitchFamily="34" charset="0"/>
              </a:rPr>
              <a:t>Average Water Depth –</a:t>
            </a:r>
            <a:r>
              <a:rPr lang="en-US" sz="1500" b="1" dirty="0">
                <a:solidFill>
                  <a:srgbClr val="0A4476"/>
                </a:solidFill>
                <a:latin typeface="Calibri Light" panose="020F0302020204030204" pitchFamily="34" charset="0"/>
                <a:cs typeface="Calibri Light" panose="020F0302020204030204" pitchFamily="34" charset="0"/>
              </a:rPr>
              <a:t> </a:t>
            </a:r>
            <a:r>
              <a:rPr lang="en-US" sz="1500" dirty="0">
                <a:latin typeface="Montserrat Light" panose="00000400000000000000" pitchFamily="2" charset="0"/>
                <a:cs typeface="Calibri" panose="020F0502020204030204" pitchFamily="34" charset="0"/>
              </a:rPr>
              <a:t>1985m</a:t>
            </a:r>
          </a:p>
        </p:txBody>
      </p:sp>
      <p:sp>
        <p:nvSpPr>
          <p:cNvPr id="15" name="TextBox 14">
            <a:extLst>
              <a:ext uri="{FF2B5EF4-FFF2-40B4-BE49-F238E27FC236}">
                <a16:creationId xmlns:a16="http://schemas.microsoft.com/office/drawing/2014/main" id="{46FB9173-F3F2-4C0D-8085-B92878502612}"/>
              </a:ext>
            </a:extLst>
          </p:cNvPr>
          <p:cNvSpPr txBox="1"/>
          <p:nvPr/>
        </p:nvSpPr>
        <p:spPr>
          <a:xfrm>
            <a:off x="5127791" y="5641615"/>
            <a:ext cx="4621578" cy="323165"/>
          </a:xfrm>
          <a:prstGeom prst="rect">
            <a:avLst/>
          </a:prstGeom>
          <a:noFill/>
        </p:spPr>
        <p:txBody>
          <a:bodyPr wrap="square" rtlCol="0">
            <a:spAutoFit/>
          </a:bodyPr>
          <a:lstStyle/>
          <a:p>
            <a:r>
              <a:rPr lang="en-US" sz="1500" dirty="0">
                <a:latin typeface="Montserrat Light" panose="00000400000000000000" pitchFamily="2" charset="0"/>
                <a:cs typeface="Calibri" panose="020F0502020204030204" pitchFamily="34" charset="0"/>
              </a:rPr>
              <a:t>Average Duration of  drilling a Well – 54.3 days</a:t>
            </a:r>
          </a:p>
        </p:txBody>
      </p:sp>
      <p:sp>
        <p:nvSpPr>
          <p:cNvPr id="16" name="TextBox 15">
            <a:extLst>
              <a:ext uri="{FF2B5EF4-FFF2-40B4-BE49-F238E27FC236}">
                <a16:creationId xmlns:a16="http://schemas.microsoft.com/office/drawing/2014/main" id="{C91046E2-D951-455E-B861-8A219C9EEBA4}"/>
              </a:ext>
            </a:extLst>
          </p:cNvPr>
          <p:cNvSpPr txBox="1"/>
          <p:nvPr/>
        </p:nvSpPr>
        <p:spPr>
          <a:xfrm>
            <a:off x="5127791" y="6320335"/>
            <a:ext cx="4947542" cy="323165"/>
          </a:xfrm>
          <a:prstGeom prst="rect">
            <a:avLst/>
          </a:prstGeom>
          <a:noFill/>
        </p:spPr>
        <p:txBody>
          <a:bodyPr wrap="square" rtlCol="0">
            <a:spAutoFit/>
          </a:bodyPr>
          <a:lstStyle/>
          <a:p>
            <a:r>
              <a:rPr lang="en-US" sz="1500" dirty="0">
                <a:latin typeface="Montserrat Light" panose="00000400000000000000" pitchFamily="2" charset="0"/>
                <a:cs typeface="Calibri" panose="020F0502020204030204" pitchFamily="34" charset="0"/>
              </a:rPr>
              <a:t>Average Cost of drilling a Well - $60MM as of 2013 </a:t>
            </a:r>
          </a:p>
        </p:txBody>
      </p:sp>
      <p:sp>
        <p:nvSpPr>
          <p:cNvPr id="2" name="TextBox 1"/>
          <p:cNvSpPr txBox="1"/>
          <p:nvPr/>
        </p:nvSpPr>
        <p:spPr>
          <a:xfrm>
            <a:off x="9819541" y="1797537"/>
            <a:ext cx="2467709" cy="1323439"/>
          </a:xfrm>
          <a:prstGeom prst="rect">
            <a:avLst/>
          </a:prstGeom>
          <a:noFill/>
        </p:spPr>
        <p:txBody>
          <a:bodyPr wrap="square" rtlCol="0">
            <a:spAutoFit/>
          </a:bodyPr>
          <a:lstStyle/>
          <a:p>
            <a:r>
              <a:rPr lang="en-US" sz="1600" dirty="0">
                <a:latin typeface="Montserrat Light" panose="00000400000000000000" pitchFamily="2" charset="0"/>
                <a:cs typeface="Calibri" panose="020F0502020204030204" pitchFamily="34" charset="0"/>
              </a:rPr>
              <a:t>Total Depth, TD (m) </a:t>
            </a:r>
          </a:p>
          <a:p>
            <a:endParaRPr lang="en-US" sz="1600" dirty="0">
              <a:latin typeface="Montserrat Light" panose="00000400000000000000" pitchFamily="2" charset="0"/>
              <a:cs typeface="Calibri" panose="020F0502020204030204" pitchFamily="34" charset="0"/>
            </a:endParaRPr>
          </a:p>
          <a:p>
            <a:r>
              <a:rPr lang="en-US" sz="1600" dirty="0">
                <a:latin typeface="Montserrat Light" panose="00000400000000000000" pitchFamily="2" charset="0"/>
                <a:cs typeface="Calibri" panose="020F0502020204030204" pitchFamily="34" charset="0"/>
              </a:rPr>
              <a:t>Water depth (m)</a:t>
            </a:r>
          </a:p>
          <a:p>
            <a:endParaRPr lang="en-US" sz="1600" dirty="0">
              <a:latin typeface="Montserrat Light" panose="00000400000000000000" pitchFamily="2" charset="0"/>
              <a:cs typeface="Calibri" panose="020F0502020204030204" pitchFamily="34" charset="0"/>
            </a:endParaRPr>
          </a:p>
          <a:p>
            <a:r>
              <a:rPr lang="en-US" sz="1600" dirty="0">
                <a:latin typeface="Montserrat Light" panose="00000400000000000000" pitchFamily="2" charset="0"/>
                <a:cs typeface="Calibri" panose="020F0502020204030204" pitchFamily="34" charset="0"/>
              </a:rPr>
              <a:t>Time (days)</a:t>
            </a:r>
          </a:p>
        </p:txBody>
      </p:sp>
      <p:sp>
        <p:nvSpPr>
          <p:cNvPr id="3" name="Rectangle 2"/>
          <p:cNvSpPr/>
          <p:nvPr/>
        </p:nvSpPr>
        <p:spPr>
          <a:xfrm>
            <a:off x="11955094" y="1913303"/>
            <a:ext cx="183662" cy="183057"/>
          </a:xfrm>
          <a:prstGeom prst="rect">
            <a:avLst/>
          </a:prstGeom>
          <a:solidFill>
            <a:schemeClr val="accent1"/>
          </a:solidFill>
          <a:ln>
            <a:solidFill>
              <a:srgbClr val="023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4D7D"/>
              </a:solidFill>
            </a:endParaRPr>
          </a:p>
        </p:txBody>
      </p:sp>
      <p:sp>
        <p:nvSpPr>
          <p:cNvPr id="11" name="Rectangle 10"/>
          <p:cNvSpPr/>
          <p:nvPr/>
        </p:nvSpPr>
        <p:spPr>
          <a:xfrm>
            <a:off x="11950863" y="2367729"/>
            <a:ext cx="183662" cy="18305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955094" y="2869837"/>
            <a:ext cx="183662" cy="1830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hart 17">
            <a:extLst>
              <a:ext uri="{FF2B5EF4-FFF2-40B4-BE49-F238E27FC236}">
                <a16:creationId xmlns:a16="http://schemas.microsoft.com/office/drawing/2014/main" id="{44939030-0FC4-B43E-7E61-C74B37CA3B4A}"/>
              </a:ext>
            </a:extLst>
          </p:cNvPr>
          <p:cNvGraphicFramePr>
            <a:graphicFrameLocks/>
          </p:cNvGraphicFramePr>
          <p:nvPr>
            <p:extLst>
              <p:ext uri="{D42A27DB-BD31-4B8C-83A1-F6EECF244321}">
                <p14:modId xmlns:p14="http://schemas.microsoft.com/office/powerpoint/2010/main" val="1761278514"/>
              </p:ext>
            </p:extLst>
          </p:nvPr>
        </p:nvGraphicFramePr>
        <p:xfrm>
          <a:off x="1160359" y="710327"/>
          <a:ext cx="8589010" cy="47803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99948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Prospectivity</a:t>
            </a:r>
          </a:p>
        </p:txBody>
      </p:sp>
      <p:sp>
        <p:nvSpPr>
          <p:cNvPr id="7" name="TextBox 6">
            <a:extLst>
              <a:ext uri="{FF2B5EF4-FFF2-40B4-BE49-F238E27FC236}">
                <a16:creationId xmlns:a16="http://schemas.microsoft.com/office/drawing/2014/main" id="{0B9821BF-E8F6-4642-B1FB-04D25893E7D3}"/>
              </a:ext>
            </a:extLst>
          </p:cNvPr>
          <p:cNvSpPr txBox="1"/>
          <p:nvPr/>
        </p:nvSpPr>
        <p:spPr>
          <a:xfrm>
            <a:off x="1123950" y="77264"/>
            <a:ext cx="4249044"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Prospectivity</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23" name="Rectangle 22">
            <a:extLst>
              <a:ext uri="{FF2B5EF4-FFF2-40B4-BE49-F238E27FC236}">
                <a16:creationId xmlns:a16="http://schemas.microsoft.com/office/drawing/2014/main" id="{40B58949-9AA1-4C22-964D-630FEC13EBC6}"/>
              </a:ext>
            </a:extLst>
          </p:cNvPr>
          <p:cNvSpPr/>
          <p:nvPr/>
        </p:nvSpPr>
        <p:spPr>
          <a:xfrm>
            <a:off x="1046986" y="4035496"/>
            <a:ext cx="4582631" cy="2734851"/>
          </a:xfrm>
          <a:prstGeom prst="rect">
            <a:avLst/>
          </a:prstGeom>
        </p:spPr>
        <p:txBody>
          <a:bodyPr wrap="square">
            <a:spAutoFit/>
          </a:bodyPr>
          <a:lstStyle/>
          <a:p>
            <a:pPr marL="285750" indent="-285750" algn="just">
              <a:lnSpc>
                <a:spcPct val="150000"/>
              </a:lnSpc>
              <a:buClr>
                <a:srgbClr val="164D7D"/>
              </a:buClr>
              <a:buFont typeface="Arial" panose="020B0604020202020204" pitchFamily="34" charset="0"/>
              <a:buChar char="•"/>
            </a:pPr>
            <a:r>
              <a:rPr lang="en-US" sz="1350" dirty="0">
                <a:latin typeface="Montserrat Light" panose="00000400000000000000" pitchFamily="2" charset="0"/>
                <a:ea typeface="Open Sans" panose="020B0606030504020204" pitchFamily="34" charset="0"/>
                <a:cs typeface="Calibri Light" panose="020F0302020204030204" pitchFamily="34" charset="0"/>
              </a:rPr>
              <a:t>The margin along the Basin changes in orientation from NW-SE to more E-W on either side of the  Sierra Leone Transform.</a:t>
            </a:r>
          </a:p>
          <a:p>
            <a:pPr algn="just">
              <a:lnSpc>
                <a:spcPct val="150000"/>
              </a:lnSpc>
              <a:buClr>
                <a:srgbClr val="164D7D"/>
              </a:buClr>
            </a:pPr>
            <a:endParaRPr lang="en-US" sz="800" dirty="0">
              <a:latin typeface="Calibri Light" panose="020F0302020204030204" pitchFamily="34" charset="0"/>
              <a:ea typeface="Times New Roman" panose="02020603050405020304" pitchFamily="18"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pPr>
            <a:r>
              <a:rPr lang="en-US" sz="1350" dirty="0">
                <a:latin typeface="Montserrat Light" panose="00000400000000000000" pitchFamily="2" charset="0"/>
                <a:ea typeface="Open Sans" panose="020B0606030504020204" pitchFamily="34" charset="0"/>
                <a:cs typeface="Calibri Light" panose="020F0302020204030204" pitchFamily="34" charset="0"/>
              </a:rPr>
              <a:t>With respect to margin geometry, this means that the Northern area is more likely to be considered an oblique margin, whereas the Southern part of the basin resembles more a passive margin.</a:t>
            </a:r>
          </a:p>
        </p:txBody>
      </p:sp>
      <p:sp>
        <p:nvSpPr>
          <p:cNvPr id="24" name="Rectangle 23">
            <a:extLst>
              <a:ext uri="{FF2B5EF4-FFF2-40B4-BE49-F238E27FC236}">
                <a16:creationId xmlns:a16="http://schemas.microsoft.com/office/drawing/2014/main" id="{AA9C63E9-B5CA-4CFB-9FF8-383F54D0B44C}"/>
              </a:ext>
            </a:extLst>
          </p:cNvPr>
          <p:cNvSpPr/>
          <p:nvPr/>
        </p:nvSpPr>
        <p:spPr>
          <a:xfrm>
            <a:off x="6096000" y="386499"/>
            <a:ext cx="5559421" cy="1994905"/>
          </a:xfrm>
          <a:prstGeom prst="rect">
            <a:avLst/>
          </a:prstGeom>
        </p:spPr>
        <p:txBody>
          <a:bodyPr wrap="square">
            <a:spAutoFit/>
          </a:bodyPr>
          <a:lstStyle/>
          <a:p>
            <a:pPr algn="just">
              <a:lnSpc>
                <a:spcPct val="150000"/>
              </a:lnSpc>
              <a:buClr>
                <a:srgbClr val="164D7D"/>
              </a:buClr>
            </a:pPr>
            <a:r>
              <a:rPr lang="en-US" sz="1350" dirty="0">
                <a:latin typeface="Montserrat Light" panose="00000400000000000000" pitchFamily="2" charset="0"/>
                <a:ea typeface="Open Sans" panose="020B0606030504020204" pitchFamily="34" charset="0"/>
                <a:cs typeface="Calibri Light" panose="020F0302020204030204" pitchFamily="34" charset="0"/>
              </a:rPr>
              <a:t>Oblique margin developments might enhance :</a:t>
            </a:r>
          </a:p>
          <a:p>
            <a:pPr marL="742950" lvl="1" indent="-285750" algn="just">
              <a:lnSpc>
                <a:spcPct val="150000"/>
              </a:lnSpc>
              <a:buClr>
                <a:srgbClr val="164D7D"/>
              </a:buClr>
              <a:buFont typeface="Arial" panose="020B0604020202020204" pitchFamily="34" charset="0"/>
              <a:buChar char="•"/>
            </a:pPr>
            <a:r>
              <a:rPr lang="en-US" sz="1350" dirty="0">
                <a:latin typeface="Montserrat Light" panose="00000400000000000000" pitchFamily="2" charset="0"/>
                <a:ea typeface="Open Sans" panose="020B0606030504020204" pitchFamily="34" charset="0"/>
                <a:cs typeface="Calibri Light" panose="020F0302020204030204" pitchFamily="34" charset="0"/>
              </a:rPr>
              <a:t>Potential extension of lagoonal and/or lacustrine source rocks into present-day deep-water areas, </a:t>
            </a:r>
          </a:p>
          <a:p>
            <a:pPr marL="742950" lvl="1" indent="-285750" algn="just">
              <a:lnSpc>
                <a:spcPct val="150000"/>
              </a:lnSpc>
              <a:buClr>
                <a:srgbClr val="164D7D"/>
              </a:buClr>
              <a:buFont typeface="Arial" panose="020B0604020202020204" pitchFamily="34" charset="0"/>
              <a:buChar char="•"/>
            </a:pPr>
            <a:r>
              <a:rPr lang="en-US" sz="1350" dirty="0">
                <a:latin typeface="Montserrat Light" panose="00000400000000000000" pitchFamily="2" charset="0"/>
                <a:ea typeface="Open Sans" panose="020B0606030504020204" pitchFamily="34" charset="0"/>
                <a:cs typeface="Calibri Light" panose="020F0302020204030204" pitchFamily="34" charset="0"/>
              </a:rPr>
              <a:t>Elevation of early heat flow, and  </a:t>
            </a:r>
          </a:p>
          <a:p>
            <a:pPr marL="742950" lvl="1" indent="-285750" algn="just">
              <a:lnSpc>
                <a:spcPct val="150000"/>
              </a:lnSpc>
              <a:buClr>
                <a:srgbClr val="164D7D"/>
              </a:buClr>
              <a:buFont typeface="Arial" panose="020B0604020202020204" pitchFamily="34" charset="0"/>
              <a:buChar char="•"/>
            </a:pPr>
            <a:r>
              <a:rPr lang="en-US" sz="1350" dirty="0">
                <a:latin typeface="Montserrat Light" panose="00000400000000000000" pitchFamily="2" charset="0"/>
                <a:ea typeface="Open Sans" panose="020B0606030504020204" pitchFamily="34" charset="0"/>
                <a:cs typeface="Calibri Light" panose="020F0302020204030204" pitchFamily="34" charset="0"/>
              </a:rPr>
              <a:t>Fracture zone reactivation resulting in rejuvenation of sediment input and hence reservoir deposition.</a:t>
            </a:r>
          </a:p>
        </p:txBody>
      </p:sp>
      <p:grpSp>
        <p:nvGrpSpPr>
          <p:cNvPr id="8" name="Group 7">
            <a:extLst>
              <a:ext uri="{FF2B5EF4-FFF2-40B4-BE49-F238E27FC236}">
                <a16:creationId xmlns:a16="http://schemas.microsoft.com/office/drawing/2014/main" id="{FBCBCD89-5BFB-45AC-A0DD-0AFED4AC5611}"/>
              </a:ext>
            </a:extLst>
          </p:cNvPr>
          <p:cNvGrpSpPr/>
          <p:nvPr/>
        </p:nvGrpSpPr>
        <p:grpSpPr>
          <a:xfrm>
            <a:off x="1113330" y="3861195"/>
            <a:ext cx="2322582" cy="246221"/>
            <a:chOff x="7605943" y="8255222"/>
            <a:chExt cx="2322582" cy="246221"/>
          </a:xfrm>
        </p:grpSpPr>
        <p:sp>
          <p:nvSpPr>
            <p:cNvPr id="9" name="Rectangle 8">
              <a:extLst>
                <a:ext uri="{FF2B5EF4-FFF2-40B4-BE49-F238E27FC236}">
                  <a16:creationId xmlns:a16="http://schemas.microsoft.com/office/drawing/2014/main" id="{10494D2C-2253-47B9-97DE-3434A7D502F2}"/>
                </a:ext>
              </a:extLst>
            </p:cNvPr>
            <p:cNvSpPr/>
            <p:nvPr/>
          </p:nvSpPr>
          <p:spPr>
            <a:xfrm>
              <a:off x="8910298" y="8255222"/>
              <a:ext cx="1018227" cy="246221"/>
            </a:xfrm>
            <a:prstGeom prst="rect">
              <a:avLst/>
            </a:prstGeom>
          </p:spPr>
          <p:txBody>
            <a:bodyPr wrap="none">
              <a:spAutoFit/>
            </a:bodyPr>
            <a:lstStyle/>
            <a:p>
              <a:r>
                <a:rPr lang="en-GB" sz="1000" dirty="0">
                  <a:latin typeface="Calibri Light" panose="020F0302020204030204" pitchFamily="34" charset="0"/>
                  <a:ea typeface="Times New Roman" panose="02020603050405020304" pitchFamily="18" charset="0"/>
                  <a:cs typeface="Calibri Light" panose="020F0302020204030204" pitchFamily="34" charset="0"/>
                </a:rPr>
                <a:t>[Sandwell 2010]</a:t>
              </a:r>
              <a:endParaRPr lang="en-US" sz="1000" dirty="0">
                <a:latin typeface="Calibri Light" panose="020F0302020204030204" pitchFamily="34" charset="0"/>
                <a:cs typeface="Calibri Light" panose="020F0302020204030204" pitchFamily="34" charset="0"/>
              </a:endParaRPr>
            </a:p>
          </p:txBody>
        </p:sp>
        <p:sp>
          <p:nvSpPr>
            <p:cNvPr id="10" name="Rectangle 9">
              <a:extLst>
                <a:ext uri="{FF2B5EF4-FFF2-40B4-BE49-F238E27FC236}">
                  <a16:creationId xmlns:a16="http://schemas.microsoft.com/office/drawing/2014/main" id="{32736FBF-9311-41A3-B76D-D047FC26E2E9}"/>
                </a:ext>
              </a:extLst>
            </p:cNvPr>
            <p:cNvSpPr/>
            <p:nvPr/>
          </p:nvSpPr>
          <p:spPr>
            <a:xfrm>
              <a:off x="7605943" y="8255222"/>
              <a:ext cx="1435008" cy="24622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Satellite Free Air Gravity</a:t>
              </a:r>
              <a:endParaRPr kumimoji="0" lang="en-US" sz="1000"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grpSp>
      <p:pic>
        <p:nvPicPr>
          <p:cNvPr id="11" name="Picture 10">
            <a:extLst>
              <a:ext uri="{FF2B5EF4-FFF2-40B4-BE49-F238E27FC236}">
                <a16:creationId xmlns:a16="http://schemas.microsoft.com/office/drawing/2014/main" id="{E8745901-AD44-4694-B106-CFE4BF407511}"/>
              </a:ext>
            </a:extLst>
          </p:cNvPr>
          <p:cNvPicPr>
            <a:picLocks noChangeAspect="1"/>
          </p:cNvPicPr>
          <p:nvPr/>
        </p:nvPicPr>
        <p:blipFill>
          <a:blip r:embed="rId2"/>
          <a:stretch>
            <a:fillRect/>
          </a:stretch>
        </p:blipFill>
        <p:spPr>
          <a:xfrm>
            <a:off x="1198505" y="688759"/>
            <a:ext cx="4431113" cy="3189772"/>
          </a:xfrm>
          <a:prstGeom prst="rect">
            <a:avLst/>
          </a:prstGeom>
          <a:ln>
            <a:solidFill>
              <a:schemeClr val="accent1"/>
            </a:solidFill>
          </a:ln>
        </p:spPr>
      </p:pic>
      <p:pic>
        <p:nvPicPr>
          <p:cNvPr id="12" name="Picture 11">
            <a:extLst>
              <a:ext uri="{FF2B5EF4-FFF2-40B4-BE49-F238E27FC236}">
                <a16:creationId xmlns:a16="http://schemas.microsoft.com/office/drawing/2014/main" id="{D9213169-F3B4-40FC-B669-66D7DCCF5B3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8800"/>
                    </a14:imgEffect>
                    <a14:imgEffect>
                      <a14:saturation sat="66000"/>
                    </a14:imgEffect>
                    <a14:imgEffect>
                      <a14:brightnessContrast bright="-20000"/>
                    </a14:imgEffect>
                  </a14:imgLayer>
                </a14:imgProps>
              </a:ext>
            </a:extLst>
          </a:blip>
          <a:srcRect l="7565" t="6308" b="6310"/>
          <a:stretch/>
        </p:blipFill>
        <p:spPr>
          <a:xfrm>
            <a:off x="6115252" y="2671608"/>
            <a:ext cx="3873055" cy="2145213"/>
          </a:xfrm>
          <a:prstGeom prst="rect">
            <a:avLst/>
          </a:prstGeom>
          <a:ln>
            <a:solidFill>
              <a:schemeClr val="accent1"/>
            </a:solidFill>
          </a:ln>
          <a:scene3d>
            <a:camera prst="orthographicFront">
              <a:rot lat="0" lon="0" rev="0"/>
            </a:camera>
            <a:lightRig rig="threePt" dir="t"/>
          </a:scene3d>
        </p:spPr>
      </p:pic>
      <p:pic>
        <p:nvPicPr>
          <p:cNvPr id="13" name="Picture 12">
            <a:extLst>
              <a:ext uri="{FF2B5EF4-FFF2-40B4-BE49-F238E27FC236}">
                <a16:creationId xmlns:a16="http://schemas.microsoft.com/office/drawing/2014/main" id="{671942BC-320A-4E7D-8916-2C6CAA7079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colorTemperature colorTemp="7200"/>
                    </a14:imgEffect>
                    <a14:imgEffect>
                      <a14:brightnessContrast bright="-20000"/>
                    </a14:imgEffect>
                  </a14:imgLayer>
                </a14:imgProps>
              </a:ext>
            </a:extLst>
          </a:blip>
          <a:srcRect l="22317" t="6524" b="16493"/>
          <a:stretch/>
        </p:blipFill>
        <p:spPr>
          <a:xfrm>
            <a:off x="7820687" y="4482093"/>
            <a:ext cx="3834734" cy="2145213"/>
          </a:xfrm>
          <a:prstGeom prst="rect">
            <a:avLst/>
          </a:prstGeom>
          <a:ln>
            <a:solidFill>
              <a:schemeClr val="accent1"/>
            </a:solidFill>
          </a:ln>
          <a:scene3d>
            <a:camera prst="orthographicFront">
              <a:rot lat="0" lon="0" rev="0"/>
            </a:camera>
            <a:lightRig rig="threePt" dir="t"/>
          </a:scene3d>
        </p:spPr>
      </p:pic>
      <p:sp>
        <p:nvSpPr>
          <p:cNvPr id="14" name="TextBox 13">
            <a:extLst>
              <a:ext uri="{FF2B5EF4-FFF2-40B4-BE49-F238E27FC236}">
                <a16:creationId xmlns:a16="http://schemas.microsoft.com/office/drawing/2014/main" id="{E1AABAB2-7B53-468D-A2C2-B161709C4814}"/>
              </a:ext>
            </a:extLst>
          </p:cNvPr>
          <p:cNvSpPr txBox="1"/>
          <p:nvPr/>
        </p:nvSpPr>
        <p:spPr>
          <a:xfrm>
            <a:off x="9981678" y="2860656"/>
            <a:ext cx="1141659" cy="523220"/>
          </a:xfrm>
          <a:prstGeom prst="rect">
            <a:avLst/>
          </a:prstGeom>
          <a:noFill/>
        </p:spPr>
        <p:txBody>
          <a:bodyPr wrap="none" rtlCol="0">
            <a:spAutoFit/>
          </a:bodyPr>
          <a:lstStyle/>
          <a:p>
            <a:r>
              <a:rPr lang="en-GB" sz="1400" b="1" dirty="0">
                <a:latin typeface="Calibri Light" panose="020F0302020204030204" pitchFamily="34" charset="0"/>
                <a:cs typeface="Calibri Light" panose="020F0302020204030204" pitchFamily="34" charset="0"/>
              </a:rPr>
              <a:t>Line 3008-SLI</a:t>
            </a:r>
          </a:p>
          <a:p>
            <a:r>
              <a:rPr lang="en-GB" sz="1400" b="1" dirty="0">
                <a:latin typeface="Calibri Light" panose="020F0302020204030204" pitchFamily="34" charset="0"/>
                <a:cs typeface="Calibri Light" panose="020F0302020204030204" pitchFamily="34" charset="0"/>
              </a:rPr>
              <a:t>North of SLTZ</a:t>
            </a:r>
          </a:p>
        </p:txBody>
      </p:sp>
      <p:sp>
        <p:nvSpPr>
          <p:cNvPr id="15" name="TextBox 14">
            <a:extLst>
              <a:ext uri="{FF2B5EF4-FFF2-40B4-BE49-F238E27FC236}">
                <a16:creationId xmlns:a16="http://schemas.microsoft.com/office/drawing/2014/main" id="{C4664C8B-6B3D-4002-845F-C9D42D9953E8}"/>
              </a:ext>
            </a:extLst>
          </p:cNvPr>
          <p:cNvSpPr txBox="1"/>
          <p:nvPr/>
        </p:nvSpPr>
        <p:spPr>
          <a:xfrm>
            <a:off x="6703398" y="5268438"/>
            <a:ext cx="1128514" cy="523220"/>
          </a:xfrm>
          <a:prstGeom prst="rect">
            <a:avLst/>
          </a:prstGeom>
          <a:noFill/>
        </p:spPr>
        <p:txBody>
          <a:bodyPr wrap="none" rtlCol="0">
            <a:spAutoFit/>
          </a:bodyPr>
          <a:lstStyle/>
          <a:p>
            <a:r>
              <a:rPr lang="en-GB" sz="1400" b="1" dirty="0">
                <a:latin typeface="Calibri Light" panose="020F0302020204030204" pitchFamily="34" charset="0"/>
                <a:cs typeface="Calibri Light" panose="020F0302020204030204" pitchFamily="34" charset="0"/>
              </a:rPr>
              <a:t>Line 2044-SL</a:t>
            </a:r>
          </a:p>
          <a:p>
            <a:r>
              <a:rPr lang="en-GB" sz="1400" b="1" dirty="0">
                <a:latin typeface="Calibri Light" panose="020F0302020204030204" pitchFamily="34" charset="0"/>
                <a:cs typeface="Calibri Light" panose="020F0302020204030204" pitchFamily="34" charset="0"/>
              </a:rPr>
              <a:t>South of SLTZ</a:t>
            </a:r>
          </a:p>
        </p:txBody>
      </p:sp>
      <p:sp>
        <p:nvSpPr>
          <p:cNvPr id="16" name="Rectangle 15">
            <a:extLst>
              <a:ext uri="{FF2B5EF4-FFF2-40B4-BE49-F238E27FC236}">
                <a16:creationId xmlns:a16="http://schemas.microsoft.com/office/drawing/2014/main" id="{F050A25D-2B9A-4AB9-A1ED-D19450582DC9}"/>
              </a:ext>
            </a:extLst>
          </p:cNvPr>
          <p:cNvSpPr/>
          <p:nvPr/>
        </p:nvSpPr>
        <p:spPr>
          <a:xfrm>
            <a:off x="7712648" y="6583464"/>
            <a:ext cx="2762740" cy="292388"/>
          </a:xfrm>
          <a:prstGeom prst="rect">
            <a:avLst/>
          </a:prstGeom>
        </p:spPr>
        <p:txBody>
          <a:bodyPr wrap="square">
            <a:spAutoFit/>
          </a:bodyPr>
          <a:lstStyle/>
          <a:p>
            <a:r>
              <a:rPr lang="en-US" sz="1300" b="1" kern="0" dirty="0">
                <a:solidFill>
                  <a:prstClr val="black"/>
                </a:solidFill>
                <a:latin typeface="Calibri Light" panose="020F0302020204030204" pitchFamily="34" charset="0"/>
                <a:cs typeface="Calibri Light" panose="020F0302020204030204" pitchFamily="34" charset="0"/>
              </a:rPr>
              <a:t>Seismic 2D Transects [TGS 2013</a:t>
            </a:r>
            <a:r>
              <a:rPr lang="en-US" sz="1300" kern="0" dirty="0">
                <a:solidFill>
                  <a:prstClr val="black"/>
                </a:solidFill>
                <a:latin typeface="+mj-lt"/>
                <a:cs typeface="Calibri Light" panose="020F0302020204030204" pitchFamily="34" charset="0"/>
              </a:rPr>
              <a:t>]</a:t>
            </a:r>
            <a:endParaRPr lang="en-GB" sz="1300" dirty="0">
              <a:latin typeface="+mj-lt"/>
            </a:endParaRPr>
          </a:p>
        </p:txBody>
      </p:sp>
    </p:spTree>
    <p:extLst>
      <p:ext uri="{BB962C8B-B14F-4D97-AF65-F5344CB8AC3E}">
        <p14:creationId xmlns:p14="http://schemas.microsoft.com/office/powerpoint/2010/main" val="79872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F9107E-97C5-4C23-9E3B-3A06F7D51695}"/>
              </a:ext>
            </a:extLst>
          </p:cNvPr>
          <p:cNvSpPr txBox="1"/>
          <p:nvPr/>
        </p:nvSpPr>
        <p:spPr>
          <a:xfrm>
            <a:off x="1986705" y="653639"/>
            <a:ext cx="2686954" cy="1323439"/>
          </a:xfrm>
          <a:prstGeom prst="rect">
            <a:avLst/>
          </a:prstGeom>
          <a:noFill/>
        </p:spPr>
        <p:txBody>
          <a:bodyPr wrap="none" rtlCol="0">
            <a:spAutoFit/>
          </a:bodyPr>
          <a:lstStyle/>
          <a:p>
            <a:pPr eaLnBrk="1" fontAlgn="auto" hangingPunct="1">
              <a:spcBef>
                <a:spcPts val="0"/>
              </a:spcBef>
              <a:spcAft>
                <a:spcPts val="0"/>
              </a:spcAft>
              <a:defRPr/>
            </a:pPr>
            <a:r>
              <a:rPr lang="en-GB" sz="40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Table of</a:t>
            </a:r>
          </a:p>
          <a:p>
            <a:pPr eaLnBrk="1" fontAlgn="auto" hangingPunct="1">
              <a:spcBef>
                <a:spcPts val="0"/>
              </a:spcBef>
              <a:spcAft>
                <a:spcPts val="0"/>
              </a:spcAft>
              <a:defRPr/>
            </a:pPr>
            <a:r>
              <a:rPr lang="en-GB" sz="4000" b="1" dirty="0">
                <a:solidFill>
                  <a:srgbClr val="164D7D"/>
                </a:solidFill>
                <a:latin typeface="Montserrat ExtraBold" panose="00000900000000000000" pitchFamily="50" charset="0"/>
                <a:ea typeface="Roboto" panose="02000000000000000000" pitchFamily="2" charset="0"/>
                <a:cs typeface="Open Sans" panose="020B0606030504020204" pitchFamily="34" charset="0"/>
              </a:rPr>
              <a:t>Contents</a:t>
            </a:r>
            <a:endParaRPr lang="en-ID" sz="4000" b="1" dirty="0">
              <a:solidFill>
                <a:srgbClr val="164D7D"/>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4" name="TextBox 3">
            <a:extLst>
              <a:ext uri="{FF2B5EF4-FFF2-40B4-BE49-F238E27FC236}">
                <a16:creationId xmlns:a16="http://schemas.microsoft.com/office/drawing/2014/main" id="{5F867849-5AA2-4A19-B1C6-861225832AC5}"/>
              </a:ext>
            </a:extLst>
          </p:cNvPr>
          <p:cNvSpPr txBox="1"/>
          <p:nvPr/>
        </p:nvSpPr>
        <p:spPr>
          <a:xfrm>
            <a:off x="1984342" y="2507425"/>
            <a:ext cx="2530507" cy="400110"/>
          </a:xfrm>
          <a:prstGeom prst="rect">
            <a:avLst/>
          </a:prstGeom>
          <a:noFill/>
        </p:spPr>
        <p:txBody>
          <a:bodyPr wrap="square" rtlCol="0">
            <a:spAutoFit/>
          </a:bodyPr>
          <a:lstStyle/>
          <a:p>
            <a:r>
              <a:rPr lang="en-US" sz="2000" dirty="0">
                <a:solidFill>
                  <a:srgbClr val="164D7D"/>
                </a:solidFill>
                <a:latin typeface="Montserrat SemiBold" panose="00000700000000000000" pitchFamily="50" charset="0"/>
              </a:rPr>
              <a:t>1 –</a:t>
            </a:r>
            <a:r>
              <a:rPr lang="en-US" sz="2000" dirty="0">
                <a:solidFill>
                  <a:srgbClr val="164D7D"/>
                </a:solidFill>
                <a:latin typeface="Raleway SemiBold" panose="020B0703030101060003" pitchFamily="34" charset="0"/>
              </a:rPr>
              <a:t> </a:t>
            </a:r>
            <a:r>
              <a:rPr lang="en-US" sz="2000" dirty="0">
                <a:solidFill>
                  <a:srgbClr val="262626"/>
                </a:solidFill>
                <a:latin typeface="Montserrat" panose="00000500000000000000" pitchFamily="50" charset="0"/>
              </a:rPr>
              <a:t>About Us</a:t>
            </a:r>
          </a:p>
        </p:txBody>
      </p:sp>
      <p:sp>
        <p:nvSpPr>
          <p:cNvPr id="5" name="TextBox 4">
            <a:extLst>
              <a:ext uri="{FF2B5EF4-FFF2-40B4-BE49-F238E27FC236}">
                <a16:creationId xmlns:a16="http://schemas.microsoft.com/office/drawing/2014/main" id="{2B22FFD0-7ED3-41C7-89F0-EB8DD9B45E45}"/>
              </a:ext>
            </a:extLst>
          </p:cNvPr>
          <p:cNvSpPr txBox="1"/>
          <p:nvPr/>
        </p:nvSpPr>
        <p:spPr>
          <a:xfrm>
            <a:off x="1984343" y="3560991"/>
            <a:ext cx="3282982" cy="400110"/>
          </a:xfrm>
          <a:prstGeom prst="rect">
            <a:avLst/>
          </a:prstGeom>
          <a:noFill/>
        </p:spPr>
        <p:txBody>
          <a:bodyPr wrap="square" rtlCol="0">
            <a:spAutoFit/>
          </a:bodyPr>
          <a:lstStyle/>
          <a:p>
            <a:r>
              <a:rPr lang="en-US" sz="2000" dirty="0">
                <a:solidFill>
                  <a:srgbClr val="164D7D"/>
                </a:solidFill>
                <a:latin typeface="Montserrat SemiBold" panose="00000700000000000000" pitchFamily="50" charset="0"/>
              </a:rPr>
              <a:t>2 – </a:t>
            </a:r>
            <a:r>
              <a:rPr lang="en-US" sz="2000" dirty="0">
                <a:solidFill>
                  <a:srgbClr val="262626"/>
                </a:solidFill>
                <a:latin typeface="Montserrat" panose="00000500000000000000" pitchFamily="50" charset="0"/>
              </a:rPr>
              <a:t>Fiscal Framework</a:t>
            </a:r>
          </a:p>
        </p:txBody>
      </p:sp>
      <p:sp>
        <p:nvSpPr>
          <p:cNvPr id="6" name="TextBox 5">
            <a:extLst>
              <a:ext uri="{FF2B5EF4-FFF2-40B4-BE49-F238E27FC236}">
                <a16:creationId xmlns:a16="http://schemas.microsoft.com/office/drawing/2014/main" id="{0D8D95FB-91E3-4DF6-ABB8-B754A50B6BC7}"/>
              </a:ext>
            </a:extLst>
          </p:cNvPr>
          <p:cNvSpPr txBox="1"/>
          <p:nvPr/>
        </p:nvSpPr>
        <p:spPr>
          <a:xfrm>
            <a:off x="1984342" y="4614558"/>
            <a:ext cx="3282982" cy="400110"/>
          </a:xfrm>
          <a:prstGeom prst="rect">
            <a:avLst/>
          </a:prstGeom>
          <a:noFill/>
        </p:spPr>
        <p:txBody>
          <a:bodyPr wrap="square" rtlCol="0">
            <a:spAutoFit/>
          </a:bodyPr>
          <a:lstStyle/>
          <a:p>
            <a:r>
              <a:rPr lang="en-US" sz="2000" dirty="0">
                <a:solidFill>
                  <a:srgbClr val="164D7D"/>
                </a:solidFill>
                <a:latin typeface="Montserrat SemiBold" panose="00000700000000000000" pitchFamily="50" charset="0"/>
              </a:rPr>
              <a:t>3 – </a:t>
            </a:r>
            <a:r>
              <a:rPr lang="en-US" sz="2000" dirty="0">
                <a:solidFill>
                  <a:srgbClr val="262626"/>
                </a:solidFill>
                <a:latin typeface="Montserrat" panose="00000500000000000000" pitchFamily="50" charset="0"/>
              </a:rPr>
              <a:t>Technical Summary</a:t>
            </a:r>
          </a:p>
        </p:txBody>
      </p:sp>
      <p:sp>
        <p:nvSpPr>
          <p:cNvPr id="7" name="TextBox 6">
            <a:extLst>
              <a:ext uri="{FF2B5EF4-FFF2-40B4-BE49-F238E27FC236}">
                <a16:creationId xmlns:a16="http://schemas.microsoft.com/office/drawing/2014/main" id="{448FCEC3-B9BC-42BF-A687-8740421EE608}"/>
              </a:ext>
            </a:extLst>
          </p:cNvPr>
          <p:cNvSpPr txBox="1"/>
          <p:nvPr/>
        </p:nvSpPr>
        <p:spPr>
          <a:xfrm>
            <a:off x="6813534" y="2507425"/>
            <a:ext cx="3394124" cy="707886"/>
          </a:xfrm>
          <a:prstGeom prst="rect">
            <a:avLst/>
          </a:prstGeom>
          <a:noFill/>
        </p:spPr>
        <p:txBody>
          <a:bodyPr wrap="square" rtlCol="0">
            <a:spAutoFit/>
          </a:bodyPr>
          <a:lstStyle/>
          <a:p>
            <a:r>
              <a:rPr lang="en-US" sz="2000" dirty="0">
                <a:solidFill>
                  <a:srgbClr val="164D7D"/>
                </a:solidFill>
                <a:latin typeface="Montserrat SemiBold" panose="00000700000000000000" pitchFamily="50" charset="0"/>
              </a:rPr>
              <a:t>4 – </a:t>
            </a:r>
            <a:r>
              <a:rPr lang="en-US" sz="2000" dirty="0">
                <a:solidFill>
                  <a:srgbClr val="262626"/>
                </a:solidFill>
                <a:latin typeface="Montserrat" panose="00000500000000000000" pitchFamily="50" charset="0"/>
              </a:rPr>
              <a:t>Legal &amp; Regulatory </a:t>
            </a:r>
          </a:p>
          <a:p>
            <a:r>
              <a:rPr lang="en-US" sz="2000" dirty="0">
                <a:solidFill>
                  <a:srgbClr val="262626"/>
                </a:solidFill>
                <a:latin typeface="Montserrat" panose="00000500000000000000" pitchFamily="50" charset="0"/>
              </a:rPr>
              <a:t>       Framework</a:t>
            </a:r>
          </a:p>
        </p:txBody>
      </p:sp>
      <p:sp>
        <p:nvSpPr>
          <p:cNvPr id="8" name="TextBox 7">
            <a:extLst>
              <a:ext uri="{FF2B5EF4-FFF2-40B4-BE49-F238E27FC236}">
                <a16:creationId xmlns:a16="http://schemas.microsoft.com/office/drawing/2014/main" id="{A106F9F9-2100-407C-89E9-DF445EB317D9}"/>
              </a:ext>
            </a:extLst>
          </p:cNvPr>
          <p:cNvSpPr txBox="1"/>
          <p:nvPr/>
        </p:nvSpPr>
        <p:spPr>
          <a:xfrm>
            <a:off x="6813534" y="4614558"/>
            <a:ext cx="3036754" cy="400110"/>
          </a:xfrm>
          <a:prstGeom prst="rect">
            <a:avLst/>
          </a:prstGeom>
          <a:noFill/>
        </p:spPr>
        <p:txBody>
          <a:bodyPr wrap="square" rtlCol="0">
            <a:spAutoFit/>
          </a:bodyPr>
          <a:lstStyle/>
          <a:p>
            <a:pPr algn="just"/>
            <a:r>
              <a:rPr lang="en-US" sz="2000" dirty="0">
                <a:solidFill>
                  <a:srgbClr val="164D7D"/>
                </a:solidFill>
                <a:latin typeface="Montserrat SemiBold" panose="00000700000000000000" pitchFamily="50" charset="0"/>
              </a:rPr>
              <a:t>6 – </a:t>
            </a:r>
            <a:r>
              <a:rPr lang="en-US" sz="2000" dirty="0">
                <a:solidFill>
                  <a:srgbClr val="262626"/>
                </a:solidFill>
                <a:latin typeface="Montserrat" panose="00000500000000000000" pitchFamily="50" charset="0"/>
              </a:rPr>
              <a:t>Final Remarks</a:t>
            </a:r>
          </a:p>
        </p:txBody>
      </p:sp>
      <p:sp>
        <p:nvSpPr>
          <p:cNvPr id="9" name="TextBox 8">
            <a:extLst>
              <a:ext uri="{FF2B5EF4-FFF2-40B4-BE49-F238E27FC236}">
                <a16:creationId xmlns:a16="http://schemas.microsoft.com/office/drawing/2014/main" id="{89C02553-31AA-42EF-BA6A-4BF85CDE7635}"/>
              </a:ext>
            </a:extLst>
          </p:cNvPr>
          <p:cNvSpPr txBox="1"/>
          <p:nvPr/>
        </p:nvSpPr>
        <p:spPr>
          <a:xfrm>
            <a:off x="6817307" y="3560991"/>
            <a:ext cx="3555418" cy="400110"/>
          </a:xfrm>
          <a:prstGeom prst="rect">
            <a:avLst/>
          </a:prstGeom>
          <a:noFill/>
        </p:spPr>
        <p:txBody>
          <a:bodyPr wrap="square" rtlCol="0">
            <a:spAutoFit/>
          </a:bodyPr>
          <a:lstStyle/>
          <a:p>
            <a:pPr algn="just"/>
            <a:r>
              <a:rPr lang="en-US" sz="2000" dirty="0">
                <a:solidFill>
                  <a:srgbClr val="164D7D"/>
                </a:solidFill>
                <a:latin typeface="Montserrat SemiBold" panose="00000700000000000000" pitchFamily="50" charset="0"/>
              </a:rPr>
              <a:t>5 – </a:t>
            </a:r>
            <a:r>
              <a:rPr lang="en-US" sz="2000" dirty="0">
                <a:solidFill>
                  <a:srgbClr val="262626"/>
                </a:solidFill>
                <a:latin typeface="Montserrat" panose="00000500000000000000" pitchFamily="50" charset="0"/>
              </a:rPr>
              <a:t>Application Procedure</a:t>
            </a:r>
          </a:p>
        </p:txBody>
      </p:sp>
      <p:sp>
        <p:nvSpPr>
          <p:cNvPr id="14" name="TextBox 13">
            <a:extLst>
              <a:ext uri="{FF2B5EF4-FFF2-40B4-BE49-F238E27FC236}">
                <a16:creationId xmlns:a16="http://schemas.microsoft.com/office/drawing/2014/main" id="{3465D47E-D1FC-4212-8319-E4E2720389EC}"/>
              </a:ext>
            </a:extLst>
          </p:cNvPr>
          <p:cNvSpPr txBox="1"/>
          <p:nvPr/>
        </p:nvSpPr>
        <p:spPr>
          <a:xfrm>
            <a:off x="272458" y="3961101"/>
            <a:ext cx="492443" cy="2581831"/>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Table of Contents</a:t>
            </a:r>
          </a:p>
        </p:txBody>
      </p:sp>
    </p:spTree>
    <p:extLst>
      <p:ext uri="{BB962C8B-B14F-4D97-AF65-F5344CB8AC3E}">
        <p14:creationId xmlns:p14="http://schemas.microsoft.com/office/powerpoint/2010/main" val="2996162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Prospectivity</a:t>
            </a:r>
          </a:p>
        </p:txBody>
      </p:sp>
      <p:sp>
        <p:nvSpPr>
          <p:cNvPr id="7" name="TextBox 6">
            <a:extLst>
              <a:ext uri="{FF2B5EF4-FFF2-40B4-BE49-F238E27FC236}">
                <a16:creationId xmlns:a16="http://schemas.microsoft.com/office/drawing/2014/main" id="{0B9821BF-E8F6-4642-B1FB-04D25893E7D3}"/>
              </a:ext>
            </a:extLst>
          </p:cNvPr>
          <p:cNvSpPr txBox="1"/>
          <p:nvPr/>
        </p:nvSpPr>
        <p:spPr>
          <a:xfrm>
            <a:off x="936433" y="12155"/>
            <a:ext cx="5772757"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Prospectivity (Shallow Water)</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24" name="TextBox 23">
            <a:extLst>
              <a:ext uri="{FF2B5EF4-FFF2-40B4-BE49-F238E27FC236}">
                <a16:creationId xmlns:a16="http://schemas.microsoft.com/office/drawing/2014/main" id="{799003FB-D313-4ED1-957C-34FBE33C7BD1}"/>
              </a:ext>
            </a:extLst>
          </p:cNvPr>
          <p:cNvSpPr txBox="1"/>
          <p:nvPr/>
        </p:nvSpPr>
        <p:spPr>
          <a:xfrm>
            <a:off x="889866" y="5193096"/>
            <a:ext cx="3348759" cy="292388"/>
          </a:xfrm>
          <a:prstGeom prst="rect">
            <a:avLst/>
          </a:prstGeom>
          <a:noFill/>
        </p:spPr>
        <p:txBody>
          <a:bodyPr wrap="square" rtlCol="0">
            <a:spAutoFit/>
          </a:bodyPr>
          <a:lstStyle/>
          <a:p>
            <a:r>
              <a:rPr lang="en-US" sz="1300" b="1" kern="0" dirty="0">
                <a:solidFill>
                  <a:prstClr val="black"/>
                </a:solidFill>
                <a:latin typeface="Calibri Light" panose="020F0302020204030204" pitchFamily="34" charset="0"/>
                <a:cs typeface="Calibri Light" panose="020F0302020204030204" pitchFamily="34" charset="0"/>
              </a:rPr>
              <a:t>Re-digitized 80’s Data with ArcGIS [PDSL, 2022]</a:t>
            </a:r>
          </a:p>
        </p:txBody>
      </p:sp>
      <p:grpSp>
        <p:nvGrpSpPr>
          <p:cNvPr id="25" name="Group 24">
            <a:extLst>
              <a:ext uri="{FF2B5EF4-FFF2-40B4-BE49-F238E27FC236}">
                <a16:creationId xmlns:a16="http://schemas.microsoft.com/office/drawing/2014/main" id="{65B55004-925D-4FD8-A5BF-46A3FBD26D55}"/>
              </a:ext>
            </a:extLst>
          </p:cNvPr>
          <p:cNvGrpSpPr/>
          <p:nvPr/>
        </p:nvGrpSpPr>
        <p:grpSpPr>
          <a:xfrm>
            <a:off x="6709190" y="3205907"/>
            <a:ext cx="5250437" cy="3258765"/>
            <a:chOff x="1045607" y="1186215"/>
            <a:chExt cx="7009822" cy="4221174"/>
          </a:xfrm>
        </p:grpSpPr>
        <p:pic>
          <p:nvPicPr>
            <p:cNvPr id="27" name="Picture 26">
              <a:extLst>
                <a:ext uri="{FF2B5EF4-FFF2-40B4-BE49-F238E27FC236}">
                  <a16:creationId xmlns:a16="http://schemas.microsoft.com/office/drawing/2014/main" id="{89416FE3-5B18-4594-9F5C-C2DA8F35D3EA}"/>
                </a:ext>
              </a:extLst>
            </p:cNvPr>
            <p:cNvPicPr>
              <a:picLocks noChangeAspect="1"/>
            </p:cNvPicPr>
            <p:nvPr/>
          </p:nvPicPr>
          <p:blipFill rotWithShape="1">
            <a:blip r:embed="rId2"/>
            <a:srcRect l="10610" t="12884" r="13593" b="10027"/>
            <a:stretch/>
          </p:blipFill>
          <p:spPr>
            <a:xfrm>
              <a:off x="1169709" y="1186215"/>
              <a:ext cx="6885720" cy="3896796"/>
            </a:xfrm>
            <a:prstGeom prst="rect">
              <a:avLst/>
            </a:prstGeom>
            <a:ln>
              <a:solidFill>
                <a:schemeClr val="accent1"/>
              </a:solidFill>
            </a:ln>
          </p:spPr>
        </p:pic>
        <p:sp>
          <p:nvSpPr>
            <p:cNvPr id="28" name="TextBox 27">
              <a:extLst>
                <a:ext uri="{FF2B5EF4-FFF2-40B4-BE49-F238E27FC236}">
                  <a16:creationId xmlns:a16="http://schemas.microsoft.com/office/drawing/2014/main" id="{1B53800F-F004-4C5A-AAE0-B04434FFF2D2}"/>
                </a:ext>
              </a:extLst>
            </p:cNvPr>
            <p:cNvSpPr txBox="1"/>
            <p:nvPr/>
          </p:nvSpPr>
          <p:spPr>
            <a:xfrm>
              <a:off x="1045607" y="5028650"/>
              <a:ext cx="4369773" cy="378739"/>
            </a:xfrm>
            <a:prstGeom prst="rect">
              <a:avLst/>
            </a:prstGeom>
            <a:noFill/>
            <a:ln>
              <a:noFill/>
            </a:ln>
          </p:spPr>
          <p:txBody>
            <a:bodyPr wrap="square" rtlCol="0">
              <a:spAutoFit/>
            </a:bodyPr>
            <a:lstStyle/>
            <a:p>
              <a:r>
                <a:rPr lang="en-GB" sz="1300" b="1" kern="0" dirty="0">
                  <a:solidFill>
                    <a:prstClr val="black"/>
                  </a:solidFill>
                  <a:latin typeface="Calibri Light" panose="020F0302020204030204" pitchFamily="34" charset="0"/>
                  <a:cs typeface="Calibri Light" panose="020F0302020204030204" pitchFamily="34" charset="0"/>
                </a:rPr>
                <a:t>Rotated Fault Blocks Brightening into Fault Seal</a:t>
              </a:r>
            </a:p>
          </p:txBody>
        </p:sp>
      </p:grpSp>
      <p:sp>
        <p:nvSpPr>
          <p:cNvPr id="22" name="TextBox 21">
            <a:extLst>
              <a:ext uri="{FF2B5EF4-FFF2-40B4-BE49-F238E27FC236}">
                <a16:creationId xmlns:a16="http://schemas.microsoft.com/office/drawing/2014/main" id="{B2313C13-8512-40A1-90F2-55DD096F905E}"/>
              </a:ext>
            </a:extLst>
          </p:cNvPr>
          <p:cNvSpPr txBox="1"/>
          <p:nvPr/>
        </p:nvSpPr>
        <p:spPr>
          <a:xfrm>
            <a:off x="6981879" y="1036148"/>
            <a:ext cx="4977747" cy="2272545"/>
          </a:xfrm>
          <a:prstGeom prst="rect">
            <a:avLst/>
          </a:prstGeom>
          <a:noFill/>
        </p:spPr>
        <p:txBody>
          <a:bodyPr wrap="square">
            <a:spAutoFit/>
          </a:bodyPr>
          <a:lstStyle/>
          <a:p>
            <a:pPr marL="285750" indent="-285750" algn="just">
              <a:lnSpc>
                <a:spcPct val="150000"/>
              </a:lnSpc>
              <a:buClr>
                <a:srgbClr val="164D7D"/>
              </a:buClr>
              <a:buFont typeface="Arial" panose="020B0604020202020204" pitchFamily="34" charset="0"/>
              <a:buChar char="•"/>
            </a:pPr>
            <a:r>
              <a:rPr lang="en-US" sz="1350" dirty="0">
                <a:latin typeface="Montserrat Light" panose="00000400000000000000" pitchFamily="2" charset="0"/>
                <a:ea typeface="Open Sans" panose="020B0606030504020204" pitchFamily="34" charset="0"/>
                <a:cs typeface="Calibri Light" panose="020F0302020204030204" pitchFamily="34" charset="0"/>
              </a:rPr>
              <a:t>Rifted fault blocks in </a:t>
            </a:r>
            <a:r>
              <a:rPr lang="en-US" sz="1350" b="1" dirty="0">
                <a:latin typeface="Montserrat Light" panose="00000400000000000000" pitchFamily="2" charset="0"/>
                <a:ea typeface="Open Sans" panose="020B0606030504020204" pitchFamily="34" charset="0"/>
                <a:cs typeface="Calibri Light" panose="020F0302020204030204" pitchFamily="34" charset="0"/>
              </a:rPr>
              <a:t>proximal offshore </a:t>
            </a:r>
            <a:r>
              <a:rPr lang="en-US" sz="1350" dirty="0">
                <a:latin typeface="Montserrat Light" panose="00000400000000000000" pitchFamily="2" charset="0"/>
                <a:ea typeface="Open Sans" panose="020B0606030504020204" pitchFamily="34" charset="0"/>
                <a:cs typeface="Calibri Light" panose="020F0302020204030204" pitchFamily="34" charset="0"/>
              </a:rPr>
              <a:t>areas.</a:t>
            </a:r>
          </a:p>
          <a:p>
            <a:pPr marL="742950" lvl="1" indent="-285750" algn="just">
              <a:lnSpc>
                <a:spcPct val="150000"/>
              </a:lnSpc>
              <a:buClr>
                <a:srgbClr val="164D7D"/>
              </a:buClr>
              <a:buFont typeface="Arial" panose="020B0604020202020204" pitchFamily="34" charset="0"/>
              <a:buChar char="•"/>
            </a:pPr>
            <a:endParaRPr lang="en-US" sz="135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pPr>
            <a:r>
              <a:rPr lang="en-US" sz="1350" dirty="0">
                <a:latin typeface="Montserrat Light" panose="00000400000000000000" pitchFamily="2" charset="0"/>
                <a:ea typeface="Open Sans" panose="020B0606030504020204" pitchFamily="34" charset="0"/>
                <a:cs typeface="Calibri Light" panose="020F0302020204030204" pitchFamily="34" charset="0"/>
              </a:rPr>
              <a:t>Targets in water depths of less than</a:t>
            </a:r>
            <a:r>
              <a:rPr lang="en-US" sz="1350" b="1" dirty="0">
                <a:latin typeface="Montserrat Light" panose="00000400000000000000" pitchFamily="2" charset="0"/>
                <a:ea typeface="Open Sans" panose="020B0606030504020204" pitchFamily="34" charset="0"/>
                <a:cs typeface="Calibri Light" panose="020F0302020204030204" pitchFamily="34" charset="0"/>
              </a:rPr>
              <a:t> 150m .</a:t>
            </a:r>
          </a:p>
          <a:p>
            <a:pPr marL="742950" lvl="1" indent="-285750" algn="just">
              <a:lnSpc>
                <a:spcPct val="150000"/>
              </a:lnSpc>
              <a:buClr>
                <a:srgbClr val="164D7D"/>
              </a:buClr>
              <a:buFont typeface="Arial" panose="020B0604020202020204" pitchFamily="34" charset="0"/>
              <a:buChar char="•"/>
            </a:pPr>
            <a:endParaRPr lang="en-US" sz="135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pPr>
            <a:r>
              <a:rPr lang="en-US" sz="1350" dirty="0">
                <a:latin typeface="Montserrat Light" panose="00000400000000000000" pitchFamily="2" charset="0"/>
                <a:ea typeface="Open Sans" panose="020B0606030504020204" pitchFamily="34" charset="0"/>
                <a:cs typeface="Calibri Light" panose="020F0302020204030204" pitchFamily="34" charset="0"/>
              </a:rPr>
              <a:t>Targets </a:t>
            </a:r>
            <a:r>
              <a:rPr lang="en-US" sz="1350" b="1" dirty="0">
                <a:latin typeface="Montserrat Light" panose="00000400000000000000" pitchFamily="2" charset="0"/>
                <a:ea typeface="Open Sans" panose="020B0606030504020204" pitchFamily="34" charset="0"/>
                <a:cs typeface="Calibri Light" panose="020F0302020204030204" pitchFamily="34" charset="0"/>
              </a:rPr>
              <a:t>up-dip of deep-water </a:t>
            </a:r>
            <a:r>
              <a:rPr lang="en-US" sz="1350" dirty="0">
                <a:latin typeface="Montserrat Light" panose="00000400000000000000" pitchFamily="2" charset="0"/>
                <a:ea typeface="Open Sans" panose="020B0606030504020204" pitchFamily="34" charset="0"/>
                <a:cs typeface="Calibri Light" panose="020F0302020204030204" pitchFamily="34" charset="0"/>
              </a:rPr>
              <a:t>discoveries [reduced drilling costs].</a:t>
            </a:r>
          </a:p>
          <a:p>
            <a:pPr algn="just">
              <a:lnSpc>
                <a:spcPct val="150000"/>
              </a:lnSpc>
              <a:buClr>
                <a:srgbClr val="164D7D"/>
              </a:buClr>
            </a:pPr>
            <a:endParaRPr lang="en-US" sz="1500" dirty="0">
              <a:latin typeface="Calibri Light" panose="020F0302020204030204" pitchFamily="34" charset="0"/>
              <a:cs typeface="Calibri Light" panose="020F0302020204030204" pitchFamily="34" charset="0"/>
            </a:endParaRPr>
          </a:p>
        </p:txBody>
      </p:sp>
      <p:pic>
        <p:nvPicPr>
          <p:cNvPr id="10" name="Picture 9">
            <a:extLst>
              <a:ext uri="{FF2B5EF4-FFF2-40B4-BE49-F238E27FC236}">
                <a16:creationId xmlns:a16="http://schemas.microsoft.com/office/drawing/2014/main" id="{FF78C114-C71A-CAB3-B260-B8742018E42A}"/>
              </a:ext>
            </a:extLst>
          </p:cNvPr>
          <p:cNvPicPr>
            <a:picLocks noChangeAspect="1"/>
          </p:cNvPicPr>
          <p:nvPr/>
        </p:nvPicPr>
        <p:blipFill>
          <a:blip r:embed="rId3"/>
          <a:stretch>
            <a:fillRect/>
          </a:stretch>
        </p:blipFill>
        <p:spPr>
          <a:xfrm>
            <a:off x="998641" y="1214484"/>
            <a:ext cx="5723076" cy="3982846"/>
          </a:xfrm>
          <a:prstGeom prst="rect">
            <a:avLst/>
          </a:prstGeom>
          <a:ln>
            <a:solidFill>
              <a:schemeClr val="accent1"/>
            </a:solidFill>
          </a:ln>
        </p:spPr>
      </p:pic>
    </p:spTree>
    <p:extLst>
      <p:ext uri="{BB962C8B-B14F-4D97-AF65-F5344CB8AC3E}">
        <p14:creationId xmlns:p14="http://schemas.microsoft.com/office/powerpoint/2010/main" val="378352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Prospectivity</a:t>
            </a:r>
          </a:p>
        </p:txBody>
      </p:sp>
      <p:sp>
        <p:nvSpPr>
          <p:cNvPr id="7" name="TextBox 6">
            <a:extLst>
              <a:ext uri="{FF2B5EF4-FFF2-40B4-BE49-F238E27FC236}">
                <a16:creationId xmlns:a16="http://schemas.microsoft.com/office/drawing/2014/main" id="{0B9821BF-E8F6-4642-B1FB-04D25893E7D3}"/>
              </a:ext>
            </a:extLst>
          </p:cNvPr>
          <p:cNvSpPr txBox="1"/>
          <p:nvPr/>
        </p:nvSpPr>
        <p:spPr>
          <a:xfrm>
            <a:off x="936435" y="12155"/>
            <a:ext cx="5245290"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Prospectivity (Deep-water)</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31" name="Rectangle 30">
            <a:extLst>
              <a:ext uri="{FF2B5EF4-FFF2-40B4-BE49-F238E27FC236}">
                <a16:creationId xmlns:a16="http://schemas.microsoft.com/office/drawing/2014/main" id="{3B4633BE-D4A1-4FD6-B140-7CBB19D76249}"/>
              </a:ext>
            </a:extLst>
          </p:cNvPr>
          <p:cNvSpPr/>
          <p:nvPr/>
        </p:nvSpPr>
        <p:spPr>
          <a:xfrm>
            <a:off x="934820" y="4025899"/>
            <a:ext cx="3901585" cy="2159117"/>
          </a:xfrm>
          <a:prstGeom prst="rect">
            <a:avLst/>
          </a:prstGeom>
        </p:spPr>
        <p:txBody>
          <a:bodyPr wrap="square">
            <a:spAutoFit/>
          </a:bodyPr>
          <a:lstStyle/>
          <a:p>
            <a:pPr algn="just">
              <a:lnSpc>
                <a:spcPct val="150000"/>
              </a:lnSpc>
              <a:buClr>
                <a:srgbClr val="164D7D"/>
              </a:buClr>
            </a:pPr>
            <a:r>
              <a:rPr lang="en-US" sz="1300" dirty="0">
                <a:latin typeface="Montserrat Light" panose="00000400000000000000" pitchFamily="2" charset="0"/>
                <a:ea typeface="Open Sans" panose="020B0606030504020204" pitchFamily="34" charset="0"/>
                <a:cs typeface="Calibri Light" panose="020F0302020204030204" pitchFamily="34" charset="0"/>
              </a:rPr>
              <a:t>The current understanding is that submarine fan development in the basin was mainly concentrated over the</a:t>
            </a:r>
          </a:p>
          <a:p>
            <a:pPr marL="285750" lvl="1" indent="-285750" algn="just">
              <a:lnSpc>
                <a:spcPct val="150000"/>
              </a:lnSpc>
              <a:buClr>
                <a:srgbClr val="164D7D"/>
              </a:buClr>
              <a:buFont typeface="Arial" panose="020B0604020202020204" pitchFamily="34" charset="0"/>
              <a:buChar char="•"/>
            </a:pPr>
            <a:r>
              <a:rPr lang="en-US" sz="1300" dirty="0">
                <a:latin typeface="Montserrat Light" panose="00000400000000000000" pitchFamily="2" charset="0"/>
                <a:ea typeface="Open Sans" panose="020B0606030504020204" pitchFamily="34" charset="0"/>
                <a:cs typeface="Calibri Light" panose="020F0302020204030204" pitchFamily="34" charset="0"/>
              </a:rPr>
              <a:t> Late Albian Unconformity (MCU), </a:t>
            </a:r>
          </a:p>
          <a:p>
            <a:pPr marL="285750" lvl="1" indent="-285750" algn="just">
              <a:lnSpc>
                <a:spcPct val="150000"/>
              </a:lnSpc>
              <a:buClr>
                <a:srgbClr val="164D7D"/>
              </a:buClr>
              <a:buFont typeface="Arial" panose="020B0604020202020204" pitchFamily="34" charset="0"/>
              <a:buChar char="•"/>
            </a:pPr>
            <a:r>
              <a:rPr lang="en-US" sz="1300" dirty="0">
                <a:latin typeface="Montserrat Light" panose="00000400000000000000" pitchFamily="2" charset="0"/>
                <a:ea typeface="Open Sans" panose="020B0606030504020204" pitchFamily="34" charset="0"/>
                <a:cs typeface="Calibri Light" panose="020F0302020204030204" pitchFamily="34" charset="0"/>
              </a:rPr>
              <a:t> Santonian Unconformity, and </a:t>
            </a:r>
          </a:p>
          <a:p>
            <a:pPr marL="285750" lvl="1" indent="-285750" algn="just">
              <a:lnSpc>
                <a:spcPct val="150000"/>
              </a:lnSpc>
              <a:buClr>
                <a:srgbClr val="164D7D"/>
              </a:buClr>
              <a:buFont typeface="Arial" panose="020B0604020202020204" pitchFamily="34" charset="0"/>
              <a:buChar char="•"/>
            </a:pPr>
            <a:r>
              <a:rPr lang="en-US" sz="1300" dirty="0">
                <a:latin typeface="Montserrat Light" panose="00000400000000000000" pitchFamily="2" charset="0"/>
                <a:ea typeface="Open Sans" panose="020B0606030504020204" pitchFamily="34" charset="0"/>
                <a:cs typeface="Calibri Light" panose="020F0302020204030204" pitchFamily="34" charset="0"/>
              </a:rPr>
              <a:t> Base Tertiary Unconformity (K/T Boundary)</a:t>
            </a:r>
          </a:p>
        </p:txBody>
      </p:sp>
      <p:pic>
        <p:nvPicPr>
          <p:cNvPr id="21" name="Picture 2">
            <a:extLst>
              <a:ext uri="{FF2B5EF4-FFF2-40B4-BE49-F238E27FC236}">
                <a16:creationId xmlns:a16="http://schemas.microsoft.com/office/drawing/2014/main" id="{8534B3D4-6835-482A-8DD3-20986F3085FD}"/>
              </a:ext>
            </a:extLst>
          </p:cNvPr>
          <p:cNvPicPr>
            <a:picLocks noChangeAspect="1"/>
          </p:cNvPicPr>
          <p:nvPr/>
        </p:nvPicPr>
        <p:blipFill>
          <a:blip r:embed="rId2"/>
          <a:stretch>
            <a:fillRect/>
          </a:stretch>
        </p:blipFill>
        <p:spPr>
          <a:xfrm>
            <a:off x="4836406" y="3056604"/>
            <a:ext cx="6636016" cy="3567411"/>
          </a:xfrm>
          <a:prstGeom prst="rect">
            <a:avLst/>
          </a:prstGeom>
          <a:noFill/>
          <a:ln w="9528" cap="flat">
            <a:solidFill>
              <a:srgbClr val="164D7D"/>
            </a:solidFill>
            <a:prstDash val="solid"/>
            <a:miter/>
          </a:ln>
        </p:spPr>
      </p:pic>
      <p:pic>
        <p:nvPicPr>
          <p:cNvPr id="23" name="Picture 3">
            <a:extLst>
              <a:ext uri="{FF2B5EF4-FFF2-40B4-BE49-F238E27FC236}">
                <a16:creationId xmlns:a16="http://schemas.microsoft.com/office/drawing/2014/main" id="{F5B53489-5811-4353-9AB6-6DA0C37A43A9}"/>
              </a:ext>
            </a:extLst>
          </p:cNvPr>
          <p:cNvPicPr>
            <a:picLocks noChangeAspect="1"/>
          </p:cNvPicPr>
          <p:nvPr/>
        </p:nvPicPr>
        <p:blipFill>
          <a:blip r:embed="rId3"/>
          <a:srcRect/>
          <a:stretch>
            <a:fillRect/>
          </a:stretch>
        </p:blipFill>
        <p:spPr>
          <a:xfrm>
            <a:off x="954222" y="739161"/>
            <a:ext cx="4687187" cy="2785625"/>
          </a:xfrm>
          <a:prstGeom prst="rect">
            <a:avLst/>
          </a:prstGeom>
          <a:noFill/>
          <a:ln cap="flat">
            <a:solidFill>
              <a:srgbClr val="164D7D"/>
            </a:solidFill>
          </a:ln>
        </p:spPr>
      </p:pic>
      <p:sp>
        <p:nvSpPr>
          <p:cNvPr id="24" name="TextBox 4">
            <a:extLst>
              <a:ext uri="{FF2B5EF4-FFF2-40B4-BE49-F238E27FC236}">
                <a16:creationId xmlns:a16="http://schemas.microsoft.com/office/drawing/2014/main" id="{B0F6613E-4279-4793-9A86-D1808672072C}"/>
              </a:ext>
            </a:extLst>
          </p:cNvPr>
          <p:cNvSpPr txBox="1"/>
          <p:nvPr/>
        </p:nvSpPr>
        <p:spPr>
          <a:xfrm>
            <a:off x="4715696" y="6596390"/>
            <a:ext cx="5295079" cy="29238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1" kern="0" dirty="0">
                <a:solidFill>
                  <a:prstClr val="black"/>
                </a:solidFill>
                <a:latin typeface="Calibri Light" panose="020F0302020204030204" pitchFamily="34" charset="0"/>
                <a:cs typeface="Calibri Light" panose="020F0302020204030204" pitchFamily="34" charset="0"/>
              </a:rPr>
              <a:t>Geo-body Mapping from the Vega &amp; Leo </a:t>
            </a:r>
            <a:r>
              <a:rPr lang="en-US" sz="1300" b="1" kern="0" dirty="0" err="1">
                <a:solidFill>
                  <a:prstClr val="black"/>
                </a:solidFill>
                <a:latin typeface="Calibri Light" panose="020F0302020204030204" pitchFamily="34" charset="0"/>
                <a:cs typeface="Calibri Light" panose="020F0302020204030204" pitchFamily="34" charset="0"/>
              </a:rPr>
              <a:t>Pospects</a:t>
            </a:r>
            <a:r>
              <a:rPr lang="en-US" sz="1300" b="1" kern="0" dirty="0">
                <a:solidFill>
                  <a:prstClr val="black"/>
                </a:solidFill>
                <a:latin typeface="Calibri Light" panose="020F0302020204030204" pitchFamily="34" charset="0"/>
                <a:cs typeface="Calibri Light" panose="020F0302020204030204" pitchFamily="34" charset="0"/>
              </a:rPr>
              <a:t> [Africa Petroleum; 2017]</a:t>
            </a:r>
          </a:p>
        </p:txBody>
      </p:sp>
      <p:sp>
        <p:nvSpPr>
          <p:cNvPr id="10" name="TextBox 9">
            <a:extLst>
              <a:ext uri="{FF2B5EF4-FFF2-40B4-BE49-F238E27FC236}">
                <a16:creationId xmlns:a16="http://schemas.microsoft.com/office/drawing/2014/main" id="{C0CBE084-E7B7-92D2-F7B4-F8C3B58A3A1B}"/>
              </a:ext>
            </a:extLst>
          </p:cNvPr>
          <p:cNvSpPr txBox="1"/>
          <p:nvPr/>
        </p:nvSpPr>
        <p:spPr>
          <a:xfrm>
            <a:off x="5690747" y="664230"/>
            <a:ext cx="6066870" cy="2159117"/>
          </a:xfrm>
          <a:prstGeom prst="rect">
            <a:avLst/>
          </a:prstGeom>
          <a:noFill/>
        </p:spPr>
        <p:txBody>
          <a:bodyPr wrap="square">
            <a:spAutoFit/>
          </a:bodyPr>
          <a:lstStyle/>
          <a:p>
            <a:pPr marL="285750" indent="-285750" algn="just">
              <a:lnSpc>
                <a:spcPct val="150000"/>
              </a:lnSpc>
              <a:buClr>
                <a:srgbClr val="164D7D"/>
              </a:buClr>
              <a:buFont typeface="Arial" panose="020B0604020202020204" pitchFamily="34" charset="0"/>
              <a:buChar char="•"/>
            </a:pPr>
            <a:r>
              <a:rPr lang="en-US" sz="1300" dirty="0">
                <a:latin typeface="Montserrat Light" panose="00000400000000000000" pitchFamily="2" charset="0"/>
                <a:ea typeface="Open Sans" panose="020B0606030504020204" pitchFamily="34" charset="0"/>
                <a:cs typeface="Calibri Light" panose="020F0302020204030204" pitchFamily="34" charset="0"/>
              </a:rPr>
              <a:t>Numerous untested deep-water turbidite and basin floor fan plays.</a:t>
            </a:r>
          </a:p>
          <a:p>
            <a:pPr marL="285750" indent="-285750" algn="just">
              <a:lnSpc>
                <a:spcPct val="150000"/>
              </a:lnSpc>
              <a:buClr>
                <a:srgbClr val="164D7D"/>
              </a:buClr>
              <a:buFont typeface="Arial" panose="020B0604020202020204" pitchFamily="34" charset="0"/>
              <a:buChar char="•"/>
            </a:pPr>
            <a:endParaRPr lang="en-US" sz="13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pPr>
            <a:r>
              <a:rPr lang="en-US" sz="1300" dirty="0">
                <a:latin typeface="Montserrat Light" panose="00000400000000000000" pitchFamily="2" charset="0"/>
                <a:ea typeface="Open Sans" panose="020B0606030504020204" pitchFamily="34" charset="0"/>
                <a:cs typeface="Calibri Light" panose="020F0302020204030204" pitchFamily="34" charset="0"/>
              </a:rPr>
              <a:t>Low-angle down dip fans have potential to set up areally large traps.</a:t>
            </a:r>
          </a:p>
          <a:p>
            <a:pPr marL="285750" indent="-285750" algn="just">
              <a:lnSpc>
                <a:spcPct val="150000"/>
              </a:lnSpc>
              <a:buClr>
                <a:srgbClr val="164D7D"/>
              </a:buClr>
              <a:buFont typeface="Arial" panose="020B0604020202020204" pitchFamily="34" charset="0"/>
              <a:buChar char="•"/>
            </a:pPr>
            <a:endParaRPr lang="en-US" sz="13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pPr>
            <a:r>
              <a:rPr lang="en-US" sz="1300" dirty="0">
                <a:latin typeface="Montserrat Light" panose="00000400000000000000" pitchFamily="2" charset="0"/>
                <a:ea typeface="Open Sans" panose="020B0606030504020204" pitchFamily="34" charset="0"/>
                <a:cs typeface="Calibri Light" panose="020F0302020204030204" pitchFamily="34" charset="0"/>
              </a:rPr>
              <a:t>Excellent quality reservoirs in Santonian and Campanian sediments.</a:t>
            </a:r>
          </a:p>
          <a:p>
            <a:pPr marL="285750" indent="-285750" algn="just">
              <a:lnSpc>
                <a:spcPct val="150000"/>
              </a:lnSpc>
              <a:buClr>
                <a:srgbClr val="164D7D"/>
              </a:buClr>
              <a:buFont typeface="Arial" panose="020B0604020202020204" pitchFamily="34" charset="0"/>
              <a:buChar char="•"/>
            </a:pPr>
            <a:endParaRPr lang="en-US" sz="13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pPr>
            <a:r>
              <a:rPr lang="en-US" sz="1300" dirty="0">
                <a:latin typeface="Montserrat Light" panose="00000400000000000000" pitchFamily="2" charset="0"/>
                <a:ea typeface="Open Sans" panose="020B0606030504020204" pitchFamily="34" charset="0"/>
                <a:cs typeface="Calibri Light" panose="020F0302020204030204" pitchFamily="34" charset="0"/>
              </a:rPr>
              <a:t>Down dip reservoir quality predicted to significantly improve.</a:t>
            </a:r>
          </a:p>
        </p:txBody>
      </p:sp>
    </p:spTree>
    <p:extLst>
      <p:ext uri="{BB962C8B-B14F-4D97-AF65-F5344CB8AC3E}">
        <p14:creationId xmlns:p14="http://schemas.microsoft.com/office/powerpoint/2010/main" val="3899905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Data Coverage</a:t>
            </a:r>
          </a:p>
        </p:txBody>
      </p:sp>
      <p:sp>
        <p:nvSpPr>
          <p:cNvPr id="7" name="TextBox 6">
            <a:extLst>
              <a:ext uri="{FF2B5EF4-FFF2-40B4-BE49-F238E27FC236}">
                <a16:creationId xmlns:a16="http://schemas.microsoft.com/office/drawing/2014/main" id="{0B9821BF-E8F6-4642-B1FB-04D25893E7D3}"/>
              </a:ext>
            </a:extLst>
          </p:cNvPr>
          <p:cNvSpPr txBox="1"/>
          <p:nvPr/>
        </p:nvSpPr>
        <p:spPr>
          <a:xfrm>
            <a:off x="883345" y="-25150"/>
            <a:ext cx="9194266"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Data Coverage – 2D and 3D Seismic</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pic>
        <p:nvPicPr>
          <p:cNvPr id="9" name="Picture 3">
            <a:extLst>
              <a:ext uri="{FF2B5EF4-FFF2-40B4-BE49-F238E27FC236}">
                <a16:creationId xmlns:a16="http://schemas.microsoft.com/office/drawing/2014/main" id="{DED96889-DCCB-4862-B653-E04B60F8C637}"/>
              </a:ext>
            </a:extLst>
          </p:cNvPr>
          <p:cNvPicPr>
            <a:picLocks noChangeAspect="1"/>
          </p:cNvPicPr>
          <p:nvPr/>
        </p:nvPicPr>
        <p:blipFill>
          <a:blip r:embed="rId2"/>
          <a:stretch>
            <a:fillRect/>
          </a:stretch>
        </p:blipFill>
        <p:spPr>
          <a:xfrm>
            <a:off x="1037048" y="1226131"/>
            <a:ext cx="8293286" cy="4609358"/>
          </a:xfrm>
          <a:prstGeom prst="rect">
            <a:avLst/>
          </a:prstGeom>
          <a:noFill/>
          <a:ln w="9528" cap="flat">
            <a:solidFill>
              <a:srgbClr val="1F4E79"/>
            </a:solidFill>
            <a:prstDash val="solid"/>
            <a:miter/>
          </a:ln>
        </p:spPr>
      </p:pic>
      <p:pic>
        <p:nvPicPr>
          <p:cNvPr id="10" name="Picture 4">
            <a:extLst>
              <a:ext uri="{FF2B5EF4-FFF2-40B4-BE49-F238E27FC236}">
                <a16:creationId xmlns:a16="http://schemas.microsoft.com/office/drawing/2014/main" id="{E8151A41-4CB1-40D8-A9ED-F10B7C452A6C}"/>
              </a:ext>
            </a:extLst>
          </p:cNvPr>
          <p:cNvPicPr>
            <a:picLocks noChangeAspect="1"/>
          </p:cNvPicPr>
          <p:nvPr/>
        </p:nvPicPr>
        <p:blipFill>
          <a:blip r:embed="rId3"/>
          <a:srcRect r="34631" b="52265"/>
          <a:stretch>
            <a:fillRect/>
          </a:stretch>
        </p:blipFill>
        <p:spPr>
          <a:xfrm>
            <a:off x="1265237" y="3752162"/>
            <a:ext cx="1765811" cy="2572366"/>
          </a:xfrm>
          <a:prstGeom prst="rect">
            <a:avLst/>
          </a:prstGeom>
          <a:noFill/>
          <a:ln w="9528" cap="flat">
            <a:solidFill>
              <a:srgbClr val="1F4E79"/>
            </a:solidFill>
            <a:prstDash val="solid"/>
            <a:miter/>
          </a:ln>
        </p:spPr>
      </p:pic>
      <p:pic>
        <p:nvPicPr>
          <p:cNvPr id="11" name="Picture 5">
            <a:extLst>
              <a:ext uri="{FF2B5EF4-FFF2-40B4-BE49-F238E27FC236}">
                <a16:creationId xmlns:a16="http://schemas.microsoft.com/office/drawing/2014/main" id="{87C227C1-CC50-43E2-AA6E-5E650CB0D651}"/>
              </a:ext>
            </a:extLst>
          </p:cNvPr>
          <p:cNvPicPr>
            <a:picLocks noChangeAspect="1"/>
          </p:cNvPicPr>
          <p:nvPr/>
        </p:nvPicPr>
        <p:blipFill>
          <a:blip r:embed="rId3"/>
          <a:srcRect t="48842" r="34631"/>
          <a:stretch>
            <a:fillRect/>
          </a:stretch>
        </p:blipFill>
        <p:spPr>
          <a:xfrm>
            <a:off x="2355156" y="5038345"/>
            <a:ext cx="1351784" cy="1760758"/>
          </a:xfrm>
          <a:prstGeom prst="rect">
            <a:avLst/>
          </a:prstGeom>
          <a:noFill/>
          <a:ln w="9528" cap="flat">
            <a:solidFill>
              <a:srgbClr val="1F4E79"/>
            </a:solidFill>
            <a:prstDash val="solid"/>
            <a:miter/>
          </a:ln>
        </p:spPr>
      </p:pic>
      <p:pic>
        <p:nvPicPr>
          <p:cNvPr id="12" name="Picture 7">
            <a:extLst>
              <a:ext uri="{FF2B5EF4-FFF2-40B4-BE49-F238E27FC236}">
                <a16:creationId xmlns:a16="http://schemas.microsoft.com/office/drawing/2014/main" id="{AD871463-A2AE-4CB1-A64D-9E7846747E63}"/>
              </a:ext>
            </a:extLst>
          </p:cNvPr>
          <p:cNvPicPr>
            <a:picLocks noChangeAspect="1"/>
          </p:cNvPicPr>
          <p:nvPr/>
        </p:nvPicPr>
        <p:blipFill>
          <a:blip r:embed="rId4"/>
          <a:stretch>
            <a:fillRect/>
          </a:stretch>
        </p:blipFill>
        <p:spPr>
          <a:xfrm>
            <a:off x="8416680" y="4098117"/>
            <a:ext cx="3400824" cy="2563203"/>
          </a:xfrm>
          <a:prstGeom prst="rect">
            <a:avLst/>
          </a:prstGeom>
          <a:noFill/>
          <a:ln w="9528" cap="flat">
            <a:solidFill>
              <a:srgbClr val="1F4E79"/>
            </a:solidFill>
            <a:prstDash val="solid"/>
            <a:miter/>
          </a:ln>
        </p:spPr>
      </p:pic>
      <p:pic>
        <p:nvPicPr>
          <p:cNvPr id="13" name="Picture 8">
            <a:extLst>
              <a:ext uri="{FF2B5EF4-FFF2-40B4-BE49-F238E27FC236}">
                <a16:creationId xmlns:a16="http://schemas.microsoft.com/office/drawing/2014/main" id="{8A886819-017B-4EB8-BE1A-9164FE8AEF6D}"/>
              </a:ext>
            </a:extLst>
          </p:cNvPr>
          <p:cNvPicPr>
            <a:picLocks noChangeAspect="1"/>
          </p:cNvPicPr>
          <p:nvPr/>
        </p:nvPicPr>
        <p:blipFill>
          <a:blip r:embed="rId5"/>
          <a:srcRect/>
          <a:stretch>
            <a:fillRect/>
          </a:stretch>
        </p:blipFill>
        <p:spPr>
          <a:xfrm>
            <a:off x="8416680" y="1231101"/>
            <a:ext cx="3400824" cy="2620309"/>
          </a:xfrm>
          <a:prstGeom prst="rect">
            <a:avLst/>
          </a:prstGeom>
          <a:noFill/>
          <a:ln w="9528" cap="flat">
            <a:solidFill>
              <a:srgbClr val="1F4E79"/>
            </a:solidFill>
            <a:prstDash val="solid"/>
            <a:miter/>
          </a:ln>
        </p:spPr>
      </p:pic>
      <p:sp>
        <p:nvSpPr>
          <p:cNvPr id="14" name="TextBox 9">
            <a:extLst>
              <a:ext uri="{FF2B5EF4-FFF2-40B4-BE49-F238E27FC236}">
                <a16:creationId xmlns:a16="http://schemas.microsoft.com/office/drawing/2014/main" id="{E16CA895-BE9F-4088-A92B-FB07956B8AC6}"/>
              </a:ext>
            </a:extLst>
          </p:cNvPr>
          <p:cNvSpPr txBox="1"/>
          <p:nvPr/>
        </p:nvSpPr>
        <p:spPr>
          <a:xfrm>
            <a:off x="8303710" y="6598082"/>
            <a:ext cx="2365943" cy="29238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1" kern="0" dirty="0">
                <a:solidFill>
                  <a:prstClr val="black"/>
                </a:solidFill>
                <a:latin typeface="Calibri Light" panose="020F0302020204030204" pitchFamily="34" charset="0"/>
                <a:cs typeface="Calibri Light" panose="020F0302020204030204" pitchFamily="34" charset="0"/>
              </a:rPr>
              <a:t>Marine Gravity &amp; Magnetics</a:t>
            </a:r>
            <a:endParaRPr lang="en-GB" sz="1300" b="1" kern="0" dirty="0">
              <a:solidFill>
                <a:prstClr val="black"/>
              </a:solidFill>
              <a:latin typeface="Calibri Light" panose="020F0302020204030204" pitchFamily="34" charset="0"/>
              <a:cs typeface="Calibri Light" panose="020F0302020204030204" pitchFamily="34" charset="0"/>
            </a:endParaRPr>
          </a:p>
        </p:txBody>
      </p:sp>
      <p:sp>
        <p:nvSpPr>
          <p:cNvPr id="15" name="TextBox 10">
            <a:extLst>
              <a:ext uri="{FF2B5EF4-FFF2-40B4-BE49-F238E27FC236}">
                <a16:creationId xmlns:a16="http://schemas.microsoft.com/office/drawing/2014/main" id="{E68C8348-0DC1-42E8-BE4C-BD6D886E5123}"/>
              </a:ext>
            </a:extLst>
          </p:cNvPr>
          <p:cNvSpPr txBox="1"/>
          <p:nvPr/>
        </p:nvSpPr>
        <p:spPr>
          <a:xfrm>
            <a:off x="10639772" y="3786026"/>
            <a:ext cx="1270245" cy="30007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1" kern="0" dirty="0">
                <a:solidFill>
                  <a:prstClr val="black"/>
                </a:solidFill>
                <a:latin typeface="Calibri Light" panose="020F0302020204030204" pitchFamily="34" charset="0"/>
                <a:cs typeface="Calibri Light" panose="020F0302020204030204" pitchFamily="34" charset="0"/>
              </a:rPr>
              <a:t>Aeromagnetics</a:t>
            </a:r>
            <a:endParaRPr lang="en-GB" sz="1300" b="1" kern="0" dirty="0">
              <a:solidFill>
                <a:prstClr val="black"/>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5589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Data Coverage</a:t>
            </a:r>
          </a:p>
        </p:txBody>
      </p:sp>
      <p:sp>
        <p:nvSpPr>
          <p:cNvPr id="7" name="TextBox 6">
            <a:extLst>
              <a:ext uri="{FF2B5EF4-FFF2-40B4-BE49-F238E27FC236}">
                <a16:creationId xmlns:a16="http://schemas.microsoft.com/office/drawing/2014/main" id="{0B9821BF-E8F6-4642-B1FB-04D25893E7D3}"/>
              </a:ext>
            </a:extLst>
          </p:cNvPr>
          <p:cNvSpPr txBox="1"/>
          <p:nvPr/>
        </p:nvSpPr>
        <p:spPr>
          <a:xfrm>
            <a:off x="988669" y="206369"/>
            <a:ext cx="9194266"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Data Coverage – Well Data Packages</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pic>
        <p:nvPicPr>
          <p:cNvPr id="5" name="Picture 2">
            <a:extLst>
              <a:ext uri="{FF2B5EF4-FFF2-40B4-BE49-F238E27FC236}">
                <a16:creationId xmlns:a16="http://schemas.microsoft.com/office/drawing/2014/main" id="{69D568C5-70E5-47AA-B3E3-29F81044F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1038225"/>
            <a:ext cx="10608340" cy="563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37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Data Coverage</a:t>
            </a:r>
          </a:p>
        </p:txBody>
      </p:sp>
      <p:sp>
        <p:nvSpPr>
          <p:cNvPr id="7" name="TextBox 6">
            <a:extLst>
              <a:ext uri="{FF2B5EF4-FFF2-40B4-BE49-F238E27FC236}">
                <a16:creationId xmlns:a16="http://schemas.microsoft.com/office/drawing/2014/main" id="{0B9821BF-E8F6-4642-B1FB-04D25893E7D3}"/>
              </a:ext>
            </a:extLst>
          </p:cNvPr>
          <p:cNvSpPr txBox="1"/>
          <p:nvPr/>
        </p:nvSpPr>
        <p:spPr>
          <a:xfrm>
            <a:off x="1103395" y="0"/>
            <a:ext cx="5704850"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Interpretation </a:t>
            </a:r>
            <a:r>
              <a:rPr lang="en-US" sz="2800" b="1">
                <a:solidFill>
                  <a:srgbClr val="2E5495"/>
                </a:solidFill>
                <a:latin typeface="Montserrat SemiBold" panose="00000700000000000000" pitchFamily="50" charset="0"/>
                <a:ea typeface="Roboto" panose="02000000000000000000" pitchFamily="2" charset="0"/>
                <a:cs typeface="Open Sans" panose="020B0606030504020204" pitchFamily="34" charset="0"/>
              </a:rPr>
              <a:t>Data Packages</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11" name="TextBox 10">
            <a:extLst>
              <a:ext uri="{FF2B5EF4-FFF2-40B4-BE49-F238E27FC236}">
                <a16:creationId xmlns:a16="http://schemas.microsoft.com/office/drawing/2014/main" id="{7CC5D0A9-6A16-4F4D-8DD4-B587BF8CD43F}"/>
              </a:ext>
            </a:extLst>
          </p:cNvPr>
          <p:cNvSpPr txBox="1"/>
          <p:nvPr/>
        </p:nvSpPr>
        <p:spPr>
          <a:xfrm>
            <a:off x="1204670" y="5235029"/>
            <a:ext cx="2619315" cy="292388"/>
          </a:xfrm>
          <a:prstGeom prst="rect">
            <a:avLst/>
          </a:prstGeom>
          <a:noFill/>
        </p:spPr>
        <p:txBody>
          <a:bodyPr wrap="square" rtlCol="0">
            <a:spAutoFit/>
          </a:bodyPr>
          <a:lstStyle/>
          <a:p>
            <a:r>
              <a:rPr lang="en-US" sz="1300" b="1" kern="0" dirty="0">
                <a:solidFill>
                  <a:prstClr val="black"/>
                </a:solidFill>
                <a:latin typeface="Calibri Light" panose="020F0302020204030204" pitchFamily="34" charset="0"/>
                <a:cs typeface="Calibri Light" panose="020F0302020204030204" pitchFamily="34" charset="0"/>
              </a:rPr>
              <a:t>Petroleum Digital Atlas</a:t>
            </a:r>
          </a:p>
        </p:txBody>
      </p:sp>
      <p:sp>
        <p:nvSpPr>
          <p:cNvPr id="12" name="TextBox 11">
            <a:extLst>
              <a:ext uri="{FF2B5EF4-FFF2-40B4-BE49-F238E27FC236}">
                <a16:creationId xmlns:a16="http://schemas.microsoft.com/office/drawing/2014/main" id="{7D3A3B18-636D-481D-9356-1ADC81FBF12F}"/>
              </a:ext>
            </a:extLst>
          </p:cNvPr>
          <p:cNvSpPr txBox="1"/>
          <p:nvPr/>
        </p:nvSpPr>
        <p:spPr>
          <a:xfrm>
            <a:off x="4522306" y="5804961"/>
            <a:ext cx="1754670" cy="292388"/>
          </a:xfrm>
          <a:prstGeom prst="rect">
            <a:avLst/>
          </a:prstGeom>
          <a:noFill/>
        </p:spPr>
        <p:txBody>
          <a:bodyPr wrap="square" rtlCol="0">
            <a:spAutoFit/>
          </a:bodyPr>
          <a:lstStyle/>
          <a:p>
            <a:r>
              <a:rPr lang="en-US" sz="1300" b="1" kern="0" dirty="0">
                <a:solidFill>
                  <a:prstClr val="black"/>
                </a:solidFill>
                <a:latin typeface="Calibri Light" panose="020F0302020204030204" pitchFamily="34" charset="0"/>
                <a:cs typeface="Calibri Light" panose="020F0302020204030204" pitchFamily="34" charset="0"/>
              </a:rPr>
              <a:t>Structural Studies</a:t>
            </a:r>
          </a:p>
        </p:txBody>
      </p:sp>
      <p:sp>
        <p:nvSpPr>
          <p:cNvPr id="13" name="TextBox 12">
            <a:extLst>
              <a:ext uri="{FF2B5EF4-FFF2-40B4-BE49-F238E27FC236}">
                <a16:creationId xmlns:a16="http://schemas.microsoft.com/office/drawing/2014/main" id="{9338D5AE-8BEE-4014-AA96-473442D27066}"/>
              </a:ext>
            </a:extLst>
          </p:cNvPr>
          <p:cNvSpPr txBox="1"/>
          <p:nvPr/>
        </p:nvSpPr>
        <p:spPr>
          <a:xfrm>
            <a:off x="6626842" y="5088835"/>
            <a:ext cx="2619315" cy="292388"/>
          </a:xfrm>
          <a:prstGeom prst="rect">
            <a:avLst/>
          </a:prstGeom>
          <a:noFill/>
        </p:spPr>
        <p:txBody>
          <a:bodyPr wrap="square" rtlCol="0">
            <a:spAutoFit/>
          </a:bodyPr>
          <a:lstStyle/>
          <a:p>
            <a:r>
              <a:rPr lang="en-US" sz="1300" b="1" kern="0" dirty="0">
                <a:solidFill>
                  <a:prstClr val="black"/>
                </a:solidFill>
                <a:latin typeface="Calibri Light" panose="020F0302020204030204" pitchFamily="34" charset="0"/>
                <a:cs typeface="Calibri Light" panose="020F0302020204030204" pitchFamily="34" charset="0"/>
              </a:rPr>
              <a:t>Petroleum Geology &amp; </a:t>
            </a:r>
            <a:r>
              <a:rPr lang="en-US" sz="1300" b="1" kern="0" dirty="0" err="1">
                <a:solidFill>
                  <a:prstClr val="black"/>
                </a:solidFill>
                <a:latin typeface="Calibri Light" panose="020F0302020204030204" pitchFamily="34" charset="0"/>
                <a:cs typeface="Calibri Light" panose="020F0302020204030204" pitchFamily="34" charset="0"/>
              </a:rPr>
              <a:t>Prospectivity</a:t>
            </a:r>
            <a:endParaRPr lang="en-US" sz="1300" b="1" kern="0" dirty="0">
              <a:solidFill>
                <a:prstClr val="black"/>
              </a:solidFill>
              <a:latin typeface="Calibri Light" panose="020F0302020204030204" pitchFamily="34" charset="0"/>
              <a:cs typeface="Calibri Light" panose="020F0302020204030204" pitchFamily="34" charset="0"/>
            </a:endParaRPr>
          </a:p>
        </p:txBody>
      </p:sp>
      <p:grpSp>
        <p:nvGrpSpPr>
          <p:cNvPr id="2" name="Group 1">
            <a:extLst>
              <a:ext uri="{FF2B5EF4-FFF2-40B4-BE49-F238E27FC236}">
                <a16:creationId xmlns:a16="http://schemas.microsoft.com/office/drawing/2014/main" id="{C40683AF-68E2-AE0D-C12E-0E90EEEAF4F5}"/>
              </a:ext>
            </a:extLst>
          </p:cNvPr>
          <p:cNvGrpSpPr/>
          <p:nvPr/>
        </p:nvGrpSpPr>
        <p:grpSpPr>
          <a:xfrm>
            <a:off x="977664" y="1249277"/>
            <a:ext cx="11166569" cy="4541423"/>
            <a:chOff x="977664" y="1706477"/>
            <a:chExt cx="11166569" cy="4541423"/>
          </a:xfrm>
        </p:grpSpPr>
        <p:pic>
          <p:nvPicPr>
            <p:cNvPr id="5" name="Picture 4">
              <a:extLst>
                <a:ext uri="{FF2B5EF4-FFF2-40B4-BE49-F238E27FC236}">
                  <a16:creationId xmlns:a16="http://schemas.microsoft.com/office/drawing/2014/main" id="{17E59EE3-9FDF-495A-9D50-8656DAA8ECC8}"/>
                </a:ext>
              </a:extLst>
            </p:cNvPr>
            <p:cNvPicPr>
              <a:picLocks noChangeAspect="1"/>
            </p:cNvPicPr>
            <p:nvPr/>
          </p:nvPicPr>
          <p:blipFill>
            <a:blip r:embed="rId2"/>
            <a:stretch>
              <a:fillRect/>
            </a:stretch>
          </p:blipFill>
          <p:spPr>
            <a:xfrm>
              <a:off x="977664" y="1706477"/>
              <a:ext cx="2790253" cy="3947912"/>
            </a:xfrm>
            <a:prstGeom prst="rect">
              <a:avLst/>
            </a:prstGeom>
            <a:ln>
              <a:solidFill>
                <a:srgbClr val="164D7D"/>
              </a:solidFill>
            </a:ln>
          </p:spPr>
        </p:pic>
        <p:pic>
          <p:nvPicPr>
            <p:cNvPr id="9" name="Picture 8">
              <a:extLst>
                <a:ext uri="{FF2B5EF4-FFF2-40B4-BE49-F238E27FC236}">
                  <a16:creationId xmlns:a16="http://schemas.microsoft.com/office/drawing/2014/main" id="{C818FBC0-F43A-4E21-BF39-308895A38119}"/>
                </a:ext>
              </a:extLst>
            </p:cNvPr>
            <p:cNvPicPr>
              <a:picLocks noChangeAspect="1"/>
            </p:cNvPicPr>
            <p:nvPr/>
          </p:nvPicPr>
          <p:blipFill>
            <a:blip r:embed="rId3"/>
            <a:stretch>
              <a:fillRect/>
            </a:stretch>
          </p:blipFill>
          <p:spPr>
            <a:xfrm>
              <a:off x="3823985" y="2362460"/>
              <a:ext cx="2746789" cy="3885440"/>
            </a:xfrm>
            <a:prstGeom prst="rect">
              <a:avLst/>
            </a:prstGeom>
            <a:ln>
              <a:solidFill>
                <a:srgbClr val="164D7D"/>
              </a:solidFill>
            </a:ln>
          </p:spPr>
        </p:pic>
        <p:pic>
          <p:nvPicPr>
            <p:cNvPr id="10" name="Picture 9">
              <a:extLst>
                <a:ext uri="{FF2B5EF4-FFF2-40B4-BE49-F238E27FC236}">
                  <a16:creationId xmlns:a16="http://schemas.microsoft.com/office/drawing/2014/main" id="{3AA36AA8-097B-4392-9E25-658A9FE0D230}"/>
                </a:ext>
              </a:extLst>
            </p:cNvPr>
            <p:cNvPicPr>
              <a:picLocks noChangeAspect="1"/>
            </p:cNvPicPr>
            <p:nvPr/>
          </p:nvPicPr>
          <p:blipFill>
            <a:blip r:embed="rId4"/>
            <a:stretch>
              <a:fillRect/>
            </a:stretch>
          </p:blipFill>
          <p:spPr>
            <a:xfrm>
              <a:off x="6606397" y="1711388"/>
              <a:ext cx="2714256" cy="3834647"/>
            </a:xfrm>
            <a:prstGeom prst="rect">
              <a:avLst/>
            </a:prstGeom>
            <a:ln>
              <a:solidFill>
                <a:srgbClr val="164D7D"/>
              </a:solidFill>
            </a:ln>
          </p:spPr>
        </p:pic>
        <p:pic>
          <p:nvPicPr>
            <p:cNvPr id="14" name="Picture 13">
              <a:extLst>
                <a:ext uri="{FF2B5EF4-FFF2-40B4-BE49-F238E27FC236}">
                  <a16:creationId xmlns:a16="http://schemas.microsoft.com/office/drawing/2014/main" id="{8DD617F0-7FF2-4810-98BD-D8485EDFD5D9}"/>
                </a:ext>
              </a:extLst>
            </p:cNvPr>
            <p:cNvPicPr>
              <a:picLocks noChangeAspect="1"/>
            </p:cNvPicPr>
            <p:nvPr/>
          </p:nvPicPr>
          <p:blipFill rotWithShape="1">
            <a:blip r:embed="rId5">
              <a:clrChange>
                <a:clrFrom>
                  <a:srgbClr val="FFFFFF"/>
                </a:clrFrom>
                <a:clrTo>
                  <a:srgbClr val="FFFFFF">
                    <a:alpha val="0"/>
                  </a:srgbClr>
                </a:clrTo>
              </a:clrChange>
            </a:blip>
            <a:srcRect b="1918"/>
            <a:stretch/>
          </p:blipFill>
          <p:spPr>
            <a:xfrm>
              <a:off x="9401494" y="2413254"/>
              <a:ext cx="2742739" cy="3834646"/>
            </a:xfrm>
            <a:prstGeom prst="rect">
              <a:avLst/>
            </a:prstGeom>
            <a:ln>
              <a:solidFill>
                <a:schemeClr val="tx2"/>
              </a:solidFill>
            </a:ln>
          </p:spPr>
        </p:pic>
      </p:grpSp>
      <p:sp>
        <p:nvSpPr>
          <p:cNvPr id="15" name="TextBox 14">
            <a:extLst>
              <a:ext uri="{FF2B5EF4-FFF2-40B4-BE49-F238E27FC236}">
                <a16:creationId xmlns:a16="http://schemas.microsoft.com/office/drawing/2014/main" id="{BCDE9B1F-B467-43E5-8618-340583EFE5A6}"/>
              </a:ext>
            </a:extLst>
          </p:cNvPr>
          <p:cNvSpPr txBox="1"/>
          <p:nvPr/>
        </p:nvSpPr>
        <p:spPr>
          <a:xfrm>
            <a:off x="9312832" y="5770180"/>
            <a:ext cx="3356567" cy="292388"/>
          </a:xfrm>
          <a:prstGeom prst="rect">
            <a:avLst/>
          </a:prstGeom>
          <a:noFill/>
        </p:spPr>
        <p:txBody>
          <a:bodyPr wrap="square" rtlCol="0">
            <a:spAutoFit/>
          </a:bodyPr>
          <a:lstStyle/>
          <a:p>
            <a:r>
              <a:rPr lang="en-US" sz="1300" b="1" kern="0" dirty="0">
                <a:solidFill>
                  <a:prstClr val="black"/>
                </a:solidFill>
                <a:latin typeface="Calibri Light" panose="020F0302020204030204" pitchFamily="34" charset="0"/>
                <a:cs typeface="Calibri Light" panose="020F0302020204030204" pitchFamily="34" charset="0"/>
              </a:rPr>
              <a:t>Structural Evolution &amp; Prospectivity Report</a:t>
            </a:r>
          </a:p>
        </p:txBody>
      </p:sp>
    </p:spTree>
    <p:extLst>
      <p:ext uri="{BB962C8B-B14F-4D97-AF65-F5344CB8AC3E}">
        <p14:creationId xmlns:p14="http://schemas.microsoft.com/office/powerpoint/2010/main" val="2452374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B49112-D5CF-40DF-BD98-C64FDB0AB00E}"/>
              </a:ext>
            </a:extLst>
          </p:cNvPr>
          <p:cNvSpPr txBox="1"/>
          <p:nvPr/>
        </p:nvSpPr>
        <p:spPr>
          <a:xfrm>
            <a:off x="8954799" y="677823"/>
            <a:ext cx="3173702" cy="5760103"/>
          </a:xfrm>
          <a:prstGeom prst="rect">
            <a:avLst/>
          </a:prstGeom>
          <a:noFill/>
        </p:spPr>
        <p:txBody>
          <a:bodyPr wrap="square">
            <a:spAutoFit/>
          </a:bodyPr>
          <a:lstStyle/>
          <a:p>
            <a:pPr marL="285750" indent="-285750" algn="just">
              <a:lnSpc>
                <a:spcPct val="150000"/>
              </a:lnSpc>
              <a:buClr>
                <a:srgbClr val="164D7D"/>
              </a:buClr>
              <a:buFont typeface="Arial" panose="020B0604020202020204" pitchFamily="34" charset="0"/>
              <a:buChar char="•"/>
              <a:defRPr/>
            </a:pPr>
            <a:r>
              <a:rPr lang="en-US" sz="1300" dirty="0">
                <a:latin typeface="Montserrat Light" panose="00000400000000000000" pitchFamily="2" charset="0"/>
                <a:ea typeface="Open Sans" panose="020B0606030504020204" pitchFamily="34" charset="0"/>
                <a:cs typeface="Calibri Light" panose="020F0302020204030204" pitchFamily="34" charset="0"/>
              </a:rPr>
              <a:t>Offshore covers approximately </a:t>
            </a:r>
            <a:r>
              <a:rPr lang="en-US" sz="1300" b="1" dirty="0">
                <a:latin typeface="Montserrat Light" panose="00000400000000000000" pitchFamily="2" charset="0"/>
                <a:ea typeface="Open Sans" panose="020B0606030504020204" pitchFamily="34" charset="0"/>
                <a:cs typeface="Calibri Light" panose="020F0302020204030204" pitchFamily="34" charset="0"/>
              </a:rPr>
              <a:t>170,000 km</a:t>
            </a:r>
            <a:r>
              <a:rPr lang="en-US" sz="1300" b="1" baseline="30000" dirty="0">
                <a:latin typeface="Montserrat Light" panose="00000400000000000000" pitchFamily="2" charset="0"/>
                <a:ea typeface="Open Sans" panose="020B0606030504020204" pitchFamily="34" charset="0"/>
                <a:cs typeface="Calibri Light" panose="020F0302020204030204" pitchFamily="34" charset="0"/>
              </a:rPr>
              <a:t>2</a:t>
            </a:r>
            <a:r>
              <a:rPr lang="en-US" sz="1300" dirty="0">
                <a:latin typeface="Montserrat Light" panose="00000400000000000000" pitchFamily="2" charset="0"/>
                <a:ea typeface="Open Sans" panose="020B0606030504020204" pitchFamily="34" charset="0"/>
                <a:cs typeface="Calibri Light" panose="020F0302020204030204" pitchFamily="34" charset="0"/>
              </a:rPr>
              <a:t>, with </a:t>
            </a:r>
            <a:r>
              <a:rPr lang="en-US" sz="1300" b="1" dirty="0">
                <a:latin typeface="Montserrat Light" panose="00000400000000000000" pitchFamily="2" charset="0"/>
                <a:ea typeface="Open Sans" panose="020B0606030504020204" pitchFamily="34" charset="0"/>
                <a:cs typeface="Calibri Light" panose="020F0302020204030204" pitchFamily="34" charset="0"/>
              </a:rPr>
              <a:t>140,000 km</a:t>
            </a:r>
            <a:r>
              <a:rPr lang="en-US" sz="1300" b="1" baseline="30000" dirty="0">
                <a:latin typeface="Montserrat Light" panose="00000400000000000000" pitchFamily="2" charset="0"/>
                <a:ea typeface="Open Sans" panose="020B0606030504020204" pitchFamily="34" charset="0"/>
                <a:cs typeface="Calibri Light" panose="020F0302020204030204" pitchFamily="34" charset="0"/>
              </a:rPr>
              <a:t>2</a:t>
            </a:r>
            <a:r>
              <a:rPr lang="en-US" sz="1300" b="1" dirty="0">
                <a:latin typeface="Montserrat Light" panose="00000400000000000000" pitchFamily="2" charset="0"/>
                <a:ea typeface="Open Sans" panose="020B0606030504020204" pitchFamily="34" charset="0"/>
                <a:cs typeface="Calibri Light" panose="020F0302020204030204" pitchFamily="34" charset="0"/>
              </a:rPr>
              <a:t> </a:t>
            </a:r>
            <a:r>
              <a:rPr lang="en-US" sz="1300" dirty="0">
                <a:latin typeface="Montserrat Light" panose="00000400000000000000" pitchFamily="2" charset="0"/>
                <a:ea typeface="Open Sans" panose="020B0606030504020204" pitchFamily="34" charset="0"/>
                <a:cs typeface="Calibri Light" panose="020F0302020204030204" pitchFamily="34" charset="0"/>
              </a:rPr>
              <a:t>of offshore open acreage available.</a:t>
            </a:r>
          </a:p>
          <a:p>
            <a:pPr marL="285750" indent="-285750" algn="just">
              <a:lnSpc>
                <a:spcPct val="150000"/>
              </a:lnSpc>
              <a:buClr>
                <a:srgbClr val="164D7D"/>
              </a:buClr>
              <a:buFont typeface="Arial" panose="020B0604020202020204" pitchFamily="34" charset="0"/>
              <a:buChar char="•"/>
              <a:defRPr/>
            </a:pPr>
            <a:endParaRPr lang="en-US" sz="13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defRPr/>
            </a:pPr>
            <a:r>
              <a:rPr lang="en-US" sz="1300" b="1" dirty="0">
                <a:latin typeface="Montserrat Light" panose="00000400000000000000" pitchFamily="2" charset="0"/>
                <a:ea typeface="Open Sans" panose="020B0606030504020204" pitchFamily="34" charset="0"/>
                <a:cs typeface="Calibri Light" panose="020F0302020204030204" pitchFamily="34" charset="0"/>
              </a:rPr>
              <a:t>63,643 km</a:t>
            </a:r>
            <a:r>
              <a:rPr lang="en-US" sz="1300" b="1" baseline="30000" dirty="0">
                <a:latin typeface="Montserrat Light" panose="00000400000000000000" pitchFamily="2" charset="0"/>
                <a:ea typeface="Open Sans" panose="020B0606030504020204" pitchFamily="34" charset="0"/>
                <a:cs typeface="Calibri Light" panose="020F0302020204030204" pitchFamily="34" charset="0"/>
              </a:rPr>
              <a:t>2</a:t>
            </a:r>
            <a:r>
              <a:rPr lang="en-US" sz="1300" b="1" dirty="0">
                <a:latin typeface="Montserrat Light" panose="00000400000000000000" pitchFamily="2" charset="0"/>
                <a:ea typeface="Open Sans" panose="020B0606030504020204" pitchFamily="34" charset="0"/>
                <a:cs typeface="Calibri Light" panose="020F0302020204030204" pitchFamily="34" charset="0"/>
              </a:rPr>
              <a:t> </a:t>
            </a:r>
            <a:r>
              <a:rPr lang="en-US" sz="1300" dirty="0">
                <a:latin typeface="Montserrat Light" panose="00000400000000000000" pitchFamily="2" charset="0"/>
                <a:ea typeface="Open Sans" panose="020B0606030504020204" pitchFamily="34" charset="0"/>
                <a:cs typeface="Calibri Light" panose="020F0302020204030204" pitchFamily="34" charset="0"/>
              </a:rPr>
              <a:t>of acreage open for the Fifth Licensing Round.</a:t>
            </a:r>
          </a:p>
          <a:p>
            <a:pPr marL="285750" indent="-285750" algn="just">
              <a:lnSpc>
                <a:spcPct val="150000"/>
              </a:lnSpc>
              <a:buClr>
                <a:srgbClr val="164D7D"/>
              </a:buClr>
              <a:buFont typeface="Arial" panose="020B0604020202020204" pitchFamily="34" charset="0"/>
              <a:buChar char="•"/>
              <a:defRPr/>
            </a:pPr>
            <a:endParaRPr lang="en-US" sz="13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defRPr/>
            </a:pPr>
            <a:r>
              <a:rPr lang="en-US" sz="1300" dirty="0">
                <a:latin typeface="Montserrat Light" panose="00000400000000000000" pitchFamily="2" charset="0"/>
                <a:ea typeface="Open Sans" panose="020B0606030504020204" pitchFamily="34" charset="0"/>
                <a:cs typeface="Calibri Light" panose="020F0302020204030204" pitchFamily="34" charset="0"/>
              </a:rPr>
              <a:t>After a block re-demarcation in 2018, the PDSL now has a series of smaller blocks that align with the ECOWAS north-south grid system.</a:t>
            </a:r>
          </a:p>
          <a:p>
            <a:pPr marL="285750" indent="-285750" algn="just">
              <a:lnSpc>
                <a:spcPct val="150000"/>
              </a:lnSpc>
              <a:buClr>
                <a:srgbClr val="164D7D"/>
              </a:buClr>
              <a:buFont typeface="Arial" panose="020B0604020202020204" pitchFamily="34" charset="0"/>
              <a:buChar char="•"/>
              <a:defRPr/>
            </a:pPr>
            <a:endParaRPr lang="en-US" sz="13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defRPr/>
            </a:pPr>
            <a:r>
              <a:rPr lang="en-US" sz="1300" dirty="0">
                <a:latin typeface="Montserrat Light" panose="00000400000000000000" pitchFamily="2" charset="0"/>
                <a:ea typeface="Open Sans" panose="020B0606030504020204" pitchFamily="34" charset="0"/>
                <a:cs typeface="Calibri Light" panose="020F0302020204030204" pitchFamily="34" charset="0"/>
              </a:rPr>
              <a:t>Each block is </a:t>
            </a:r>
            <a:r>
              <a:rPr lang="en-US" sz="1300" b="1" dirty="0">
                <a:latin typeface="Montserrat Light" panose="00000400000000000000" pitchFamily="2" charset="0"/>
                <a:ea typeface="Open Sans" panose="020B0606030504020204" pitchFamily="34" charset="0"/>
                <a:cs typeface="Calibri Light" panose="020F0302020204030204" pitchFamily="34" charset="0"/>
              </a:rPr>
              <a:t>approximately 1360 km</a:t>
            </a:r>
            <a:r>
              <a:rPr lang="en-US" sz="1300" b="1" baseline="30000" dirty="0">
                <a:latin typeface="Montserrat Light" panose="00000400000000000000" pitchFamily="2" charset="0"/>
                <a:ea typeface="Open Sans" panose="020B0606030504020204" pitchFamily="34" charset="0"/>
                <a:cs typeface="Calibri Light" panose="020F0302020204030204" pitchFamily="34" charset="0"/>
              </a:rPr>
              <a:t>2</a:t>
            </a:r>
            <a:r>
              <a:rPr lang="en-US" sz="1300" b="1" dirty="0">
                <a:latin typeface="Montserrat Light" panose="00000400000000000000" pitchFamily="2" charset="0"/>
                <a:ea typeface="Open Sans" panose="020B0606030504020204" pitchFamily="34" charset="0"/>
                <a:cs typeface="Calibri Light" panose="020F0302020204030204" pitchFamily="34" charset="0"/>
              </a:rPr>
              <a:t> .</a:t>
            </a:r>
          </a:p>
          <a:p>
            <a:pPr marL="285750" indent="-285750" algn="just">
              <a:lnSpc>
                <a:spcPct val="150000"/>
              </a:lnSpc>
              <a:buClr>
                <a:srgbClr val="164D7D"/>
              </a:buClr>
              <a:buFont typeface="Arial" panose="020B0604020202020204" pitchFamily="34" charset="0"/>
              <a:buChar char="•"/>
              <a:defRPr/>
            </a:pPr>
            <a:endParaRPr lang="en-US" sz="1300" dirty="0">
              <a:latin typeface="Montserrat Light" panose="00000400000000000000" pitchFamily="2" charset="0"/>
              <a:ea typeface="Open Sans" panose="020B0606030504020204" pitchFamily="34" charset="0"/>
              <a:cs typeface="Calibri Light" panose="020F0302020204030204" pitchFamily="34" charset="0"/>
            </a:endParaRPr>
          </a:p>
          <a:p>
            <a:pPr marL="285750" indent="-285750" algn="just">
              <a:lnSpc>
                <a:spcPct val="150000"/>
              </a:lnSpc>
              <a:buClr>
                <a:srgbClr val="164D7D"/>
              </a:buClr>
              <a:buFont typeface="Arial" panose="020B0604020202020204" pitchFamily="34" charset="0"/>
              <a:buChar char="•"/>
              <a:defRPr/>
            </a:pPr>
            <a:r>
              <a:rPr lang="en-US" sz="1300" b="1" dirty="0">
                <a:latin typeface="Montserrat Light" panose="00000400000000000000" pitchFamily="2" charset="0"/>
                <a:ea typeface="Open Sans" panose="020B0606030504020204" pitchFamily="34" charset="0"/>
                <a:cs typeface="Calibri Light" panose="020F0302020204030204" pitchFamily="34" charset="0"/>
              </a:rPr>
              <a:t>Minimum of Three (3) Graticular Blocks </a:t>
            </a:r>
            <a:r>
              <a:rPr lang="en-US" sz="1300" dirty="0">
                <a:latin typeface="Montserrat Light" panose="00000400000000000000" pitchFamily="2" charset="0"/>
                <a:ea typeface="Open Sans" panose="020B0606030504020204" pitchFamily="34" charset="0"/>
                <a:cs typeface="Calibri Light" panose="020F0302020204030204" pitchFamily="34" charset="0"/>
              </a:rPr>
              <a:t>constitute a Contract Area.</a:t>
            </a:r>
          </a:p>
        </p:txBody>
      </p:sp>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Concession Area</a:t>
            </a:r>
          </a:p>
        </p:txBody>
      </p:sp>
      <p:sp>
        <p:nvSpPr>
          <p:cNvPr id="7" name="TextBox 6">
            <a:extLst>
              <a:ext uri="{FF2B5EF4-FFF2-40B4-BE49-F238E27FC236}">
                <a16:creationId xmlns:a16="http://schemas.microsoft.com/office/drawing/2014/main" id="{0B9821BF-E8F6-4642-B1FB-04D25893E7D3}"/>
              </a:ext>
            </a:extLst>
          </p:cNvPr>
          <p:cNvSpPr txBox="1"/>
          <p:nvPr/>
        </p:nvSpPr>
        <p:spPr>
          <a:xfrm>
            <a:off x="1160441" y="19050"/>
            <a:ext cx="5821384"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Concession Areas on Offer</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pic>
        <p:nvPicPr>
          <p:cNvPr id="3" name="Picture 2">
            <a:extLst>
              <a:ext uri="{FF2B5EF4-FFF2-40B4-BE49-F238E27FC236}">
                <a16:creationId xmlns:a16="http://schemas.microsoft.com/office/drawing/2014/main" id="{0D47EDAD-807E-4151-8604-671191160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21" y="839291"/>
            <a:ext cx="7810823" cy="5755971"/>
          </a:xfrm>
          <a:prstGeom prst="rect">
            <a:avLst/>
          </a:prstGeom>
          <a:ln>
            <a:solidFill>
              <a:srgbClr val="164D7D"/>
            </a:solidFill>
          </a:ln>
        </p:spPr>
      </p:pic>
    </p:spTree>
    <p:extLst>
      <p:ext uri="{BB962C8B-B14F-4D97-AF65-F5344CB8AC3E}">
        <p14:creationId xmlns:p14="http://schemas.microsoft.com/office/powerpoint/2010/main" val="1932929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Data Rooms</a:t>
            </a:r>
          </a:p>
        </p:txBody>
      </p:sp>
      <p:sp>
        <p:nvSpPr>
          <p:cNvPr id="7" name="TextBox 6">
            <a:extLst>
              <a:ext uri="{FF2B5EF4-FFF2-40B4-BE49-F238E27FC236}">
                <a16:creationId xmlns:a16="http://schemas.microsoft.com/office/drawing/2014/main" id="{0B9821BF-E8F6-4642-B1FB-04D25893E7D3}"/>
              </a:ext>
            </a:extLst>
          </p:cNvPr>
          <p:cNvSpPr txBox="1"/>
          <p:nvPr/>
        </p:nvSpPr>
        <p:spPr>
          <a:xfrm>
            <a:off x="910633" y="22679"/>
            <a:ext cx="3724337" cy="523220"/>
          </a:xfrm>
          <a:prstGeom prst="rect">
            <a:avLst/>
          </a:prstGeom>
          <a:noFill/>
        </p:spPr>
        <p:txBody>
          <a:bodyPr wrap="square">
            <a:spAutoFit/>
          </a:bodyPr>
          <a:lstStyle/>
          <a:p>
            <a:pPr eaLnBrk="1" fontAlgn="auto" hangingPunct="1">
              <a:spcBef>
                <a:spcPts val="0"/>
              </a:spcBef>
              <a:spcAft>
                <a:spcPts val="0"/>
              </a:spcAft>
              <a:defRPr/>
            </a:pPr>
            <a:r>
              <a:rPr lang="en-US" sz="2800" b="1">
                <a:solidFill>
                  <a:srgbClr val="2E5495"/>
                </a:solidFill>
                <a:latin typeface="Montserrat SemiBold" panose="00000700000000000000" pitchFamily="50" charset="0"/>
                <a:ea typeface="Roboto" panose="02000000000000000000" pitchFamily="2" charset="0"/>
                <a:cs typeface="Open Sans" panose="020B0606030504020204" pitchFamily="34" charset="0"/>
              </a:rPr>
              <a:t>Data Rooms</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10" name="TextBox 4">
            <a:extLst>
              <a:ext uri="{FF2B5EF4-FFF2-40B4-BE49-F238E27FC236}">
                <a16:creationId xmlns:a16="http://schemas.microsoft.com/office/drawing/2014/main" id="{EFD7217C-1016-4FD4-89C9-C71D302B9512}"/>
              </a:ext>
            </a:extLst>
          </p:cNvPr>
          <p:cNvSpPr txBox="1"/>
          <p:nvPr/>
        </p:nvSpPr>
        <p:spPr>
          <a:xfrm>
            <a:off x="8279141" y="1283580"/>
            <a:ext cx="3724337" cy="26359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dirty="0">
                <a:latin typeface="Montserrat Light" panose="00000400000000000000" pitchFamily="2" charset="0"/>
                <a:ea typeface="Open Sans" panose="020B0606030504020204" pitchFamily="34" charset="0"/>
                <a:cs typeface="Calibri Light" panose="020F0302020204030204" pitchFamily="34" charset="0"/>
              </a:rPr>
              <a:t>The technical data available to view in the data room includes: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1200" cap="none" spc="0" baseline="0" dirty="0">
              <a:solidFill>
                <a:srgbClr val="000000"/>
              </a:solidFill>
              <a:uFillTx/>
              <a:latin typeface="Calibri Light" panose="020F0302020204030204" pitchFamily="34" charset="0"/>
              <a:cs typeface="Calibri Light" panose="020F0302020204030204" pitchFamily="34" charset="0"/>
            </a:endParaRPr>
          </a:p>
          <a:p>
            <a:pPr marL="285750" marR="0" lvl="1" indent="-285750" algn="just" defTabSz="914400">
              <a:lnSpc>
                <a:spcPct val="150000"/>
              </a:lnSpc>
              <a:buClr>
                <a:srgbClr val="164D7D"/>
              </a:buClr>
              <a:buSzPct val="100000"/>
              <a:buFont typeface="Arial" panose="020B0604020202020204" pitchFamily="34" charset="0"/>
              <a:buChar char="•"/>
              <a:tabLst/>
              <a:defRPr/>
            </a:pPr>
            <a:r>
              <a:rPr lang="en-US" sz="1600" dirty="0">
                <a:latin typeface="Montserrat Light" panose="00000400000000000000" pitchFamily="2" charset="0"/>
                <a:ea typeface="Open Sans" panose="020B0606030504020204" pitchFamily="34" charset="0"/>
                <a:cs typeface="Calibri Light" panose="020F0302020204030204" pitchFamily="34" charset="0"/>
              </a:rPr>
              <a:t>Technical Presentations</a:t>
            </a:r>
          </a:p>
          <a:p>
            <a:pPr marL="285750" marR="0" lvl="1" indent="-285750" algn="just" defTabSz="914400">
              <a:lnSpc>
                <a:spcPct val="150000"/>
              </a:lnSpc>
              <a:buClr>
                <a:srgbClr val="164D7D"/>
              </a:buClr>
              <a:buSzPct val="100000"/>
              <a:buFont typeface="Arial" panose="020B0604020202020204" pitchFamily="34" charset="0"/>
              <a:buChar char="•"/>
              <a:tabLst/>
              <a:defRPr/>
            </a:pPr>
            <a:r>
              <a:rPr lang="en-US" sz="1600" dirty="0">
                <a:latin typeface="Montserrat Light" panose="00000400000000000000" pitchFamily="2" charset="0"/>
                <a:ea typeface="Open Sans" panose="020B0606030504020204" pitchFamily="34" charset="0"/>
                <a:cs typeface="Calibri Light" panose="020F0302020204030204" pitchFamily="34" charset="0"/>
              </a:rPr>
              <a:t>Technical Reports</a:t>
            </a:r>
          </a:p>
          <a:p>
            <a:pPr marL="285750" marR="0" lvl="1" indent="-285750" algn="just" defTabSz="914400">
              <a:lnSpc>
                <a:spcPct val="150000"/>
              </a:lnSpc>
              <a:buClr>
                <a:srgbClr val="164D7D"/>
              </a:buClr>
              <a:buSzPct val="100000"/>
              <a:buFont typeface="Arial" panose="020B0604020202020204" pitchFamily="34" charset="0"/>
              <a:buChar char="•"/>
              <a:tabLst/>
              <a:defRPr/>
            </a:pPr>
            <a:r>
              <a:rPr lang="en-US" sz="1600" dirty="0">
                <a:latin typeface="Montserrat Light" panose="00000400000000000000" pitchFamily="2" charset="0"/>
                <a:ea typeface="Open Sans" panose="020B0606030504020204" pitchFamily="34" charset="0"/>
                <a:cs typeface="Calibri Light" panose="020F0302020204030204" pitchFamily="34" charset="0"/>
              </a:rPr>
              <a:t>29,000-line km of 2D seismic</a:t>
            </a:r>
          </a:p>
          <a:p>
            <a:pPr marL="285750" marR="0" lvl="1" indent="-285750" algn="just" defTabSz="914400">
              <a:lnSpc>
                <a:spcPct val="150000"/>
              </a:lnSpc>
              <a:buClr>
                <a:srgbClr val="164D7D"/>
              </a:buClr>
              <a:buSzPct val="100000"/>
              <a:buFont typeface="Arial" panose="020B0604020202020204" pitchFamily="34" charset="0"/>
              <a:buChar char="•"/>
              <a:tabLst/>
              <a:defRPr/>
            </a:pPr>
            <a:r>
              <a:rPr lang="en-US" sz="1600" dirty="0">
                <a:latin typeface="Montserrat Light" panose="00000400000000000000" pitchFamily="2" charset="0"/>
                <a:ea typeface="Open Sans" panose="020B0606030504020204" pitchFamily="34" charset="0"/>
                <a:cs typeface="Calibri Light" panose="020F0302020204030204" pitchFamily="34" charset="0"/>
              </a:rPr>
              <a:t>11,000 km</a:t>
            </a:r>
            <a:r>
              <a:rPr lang="en-US" sz="1600" baseline="30000" dirty="0">
                <a:latin typeface="Montserrat Light" panose="00000400000000000000" pitchFamily="2" charset="0"/>
                <a:ea typeface="Open Sans" panose="020B0606030504020204" pitchFamily="34" charset="0"/>
                <a:cs typeface="Calibri Light" panose="020F0302020204030204" pitchFamily="34" charset="0"/>
              </a:rPr>
              <a:t>2</a:t>
            </a:r>
            <a:r>
              <a:rPr lang="en-US" sz="1600" dirty="0">
                <a:latin typeface="Montserrat Light" panose="00000400000000000000" pitchFamily="2" charset="0"/>
                <a:ea typeface="Open Sans" panose="020B0606030504020204" pitchFamily="34" charset="0"/>
                <a:cs typeface="Calibri Light" panose="020F0302020204030204" pitchFamily="34" charset="0"/>
              </a:rPr>
              <a:t> of 3D seismic</a:t>
            </a:r>
          </a:p>
          <a:p>
            <a:pPr marL="285750" marR="0" lvl="1" indent="-285750" algn="just" defTabSz="914400">
              <a:lnSpc>
                <a:spcPct val="150000"/>
              </a:lnSpc>
              <a:buClr>
                <a:srgbClr val="164D7D"/>
              </a:buClr>
              <a:buSzPct val="100000"/>
              <a:buFont typeface="Arial" panose="020B0604020202020204" pitchFamily="34" charset="0"/>
              <a:buChar char="•"/>
              <a:tabLst/>
              <a:defRPr/>
            </a:pPr>
            <a:r>
              <a:rPr lang="en-US" sz="1600" dirty="0">
                <a:latin typeface="Montserrat Light" panose="00000400000000000000" pitchFamily="2" charset="0"/>
                <a:ea typeface="Open Sans" panose="020B0606030504020204" pitchFamily="34" charset="0"/>
                <a:cs typeface="Calibri Light" panose="020F0302020204030204" pitchFamily="34" charset="0"/>
              </a:rPr>
              <a:t>Well reports.</a:t>
            </a:r>
            <a:endParaRPr lang="en-GB" sz="1600" dirty="0">
              <a:latin typeface="Montserrat Light" panose="00000400000000000000" pitchFamily="2" charset="0"/>
              <a:ea typeface="Open Sans" panose="020B0606030504020204" pitchFamily="34" charset="0"/>
              <a:cs typeface="Calibri Light" panose="020F0302020204030204" pitchFamily="34" charset="0"/>
            </a:endParaRPr>
          </a:p>
        </p:txBody>
      </p:sp>
      <p:pic>
        <p:nvPicPr>
          <p:cNvPr id="11" name="Content Placeholder 3">
            <a:extLst>
              <a:ext uri="{FF2B5EF4-FFF2-40B4-BE49-F238E27FC236}">
                <a16:creationId xmlns:a16="http://schemas.microsoft.com/office/drawing/2014/main" id="{22251800-2EBD-476C-A433-21B7A522BE55}"/>
              </a:ext>
            </a:extLst>
          </p:cNvPr>
          <p:cNvPicPr>
            <a:picLocks noChangeAspect="1"/>
          </p:cNvPicPr>
          <p:nvPr/>
        </p:nvPicPr>
        <p:blipFill>
          <a:blip r:embed="rId2"/>
          <a:stretch>
            <a:fillRect/>
          </a:stretch>
        </p:blipFill>
        <p:spPr>
          <a:xfrm>
            <a:off x="1103882" y="1133859"/>
            <a:ext cx="7081522" cy="5168592"/>
          </a:xfrm>
          <a:prstGeom prst="rect">
            <a:avLst/>
          </a:prstGeom>
          <a:ln w="9528">
            <a:solidFill>
              <a:srgbClr val="203864"/>
            </a:solidFill>
            <a:prstDash val="solid"/>
          </a:ln>
        </p:spPr>
      </p:pic>
    </p:spTree>
    <p:extLst>
      <p:ext uri="{BB962C8B-B14F-4D97-AF65-F5344CB8AC3E}">
        <p14:creationId xmlns:p14="http://schemas.microsoft.com/office/powerpoint/2010/main" val="294583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4DDD8-8860-410A-BEFC-93029D488377}"/>
              </a:ext>
            </a:extLst>
          </p:cNvPr>
          <p:cNvSpPr txBox="1"/>
          <p:nvPr/>
        </p:nvSpPr>
        <p:spPr>
          <a:xfrm>
            <a:off x="281983" y="1933575"/>
            <a:ext cx="415498" cy="4609358"/>
          </a:xfrm>
          <a:prstGeom prst="rect">
            <a:avLst/>
          </a:prstGeom>
          <a:noFill/>
        </p:spPr>
        <p:txBody>
          <a:bodyPr vert="vert270" wrap="square">
            <a:spAutoFit/>
          </a:bodyPr>
          <a:lstStyle/>
          <a:p>
            <a:pPr eaLnBrk="1" fontAlgn="auto" hangingPunct="1">
              <a:spcBef>
                <a:spcPts val="0"/>
              </a:spcBef>
              <a:spcAft>
                <a:spcPts val="0"/>
              </a:spcAft>
              <a:defRPr/>
            </a:pPr>
            <a:r>
              <a:rPr lang="en-ID" sz="1500" dirty="0">
                <a:solidFill>
                  <a:srgbClr val="0A4476"/>
                </a:solidFill>
                <a:latin typeface="Montserrat SemiBold" panose="00000700000000000000" pitchFamily="50" charset="0"/>
              </a:rPr>
              <a:t>Technical Summary – Data Purchase</a:t>
            </a:r>
          </a:p>
        </p:txBody>
      </p:sp>
      <p:sp>
        <p:nvSpPr>
          <p:cNvPr id="7" name="TextBox 6">
            <a:extLst>
              <a:ext uri="{FF2B5EF4-FFF2-40B4-BE49-F238E27FC236}">
                <a16:creationId xmlns:a16="http://schemas.microsoft.com/office/drawing/2014/main" id="{0B9821BF-E8F6-4642-B1FB-04D25893E7D3}"/>
              </a:ext>
            </a:extLst>
          </p:cNvPr>
          <p:cNvSpPr txBox="1"/>
          <p:nvPr/>
        </p:nvSpPr>
        <p:spPr>
          <a:xfrm>
            <a:off x="1049876" y="22679"/>
            <a:ext cx="3502102"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Data Purchase</a:t>
            </a:r>
            <a:endParaRPr lang="en-ID" sz="28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10" name="TextBox 3">
            <a:extLst>
              <a:ext uri="{FF2B5EF4-FFF2-40B4-BE49-F238E27FC236}">
                <a16:creationId xmlns:a16="http://schemas.microsoft.com/office/drawing/2014/main" id="{574580EE-5067-437E-8AB5-738C52739018}"/>
              </a:ext>
            </a:extLst>
          </p:cNvPr>
          <p:cNvSpPr txBox="1"/>
          <p:nvPr/>
        </p:nvSpPr>
        <p:spPr>
          <a:xfrm>
            <a:off x="1991262" y="1129711"/>
            <a:ext cx="9638763" cy="2348592"/>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a:lnSpc>
                <a:spcPct val="150000"/>
              </a:lnSpc>
              <a:buClr>
                <a:srgbClr val="164D7D"/>
              </a:buClr>
              <a:buSzPct val="100000"/>
              <a:buFont typeface="Arial" panose="020B0604020202020204" pitchFamily="34" charset="0"/>
              <a:buChar char="•"/>
              <a:tabLst/>
              <a:defRPr/>
            </a:pPr>
            <a:r>
              <a:rPr lang="en-US" sz="2000" dirty="0">
                <a:latin typeface="Montserrat Light" panose="00000400000000000000" pitchFamily="2" charset="0"/>
                <a:ea typeface="Open Sans" panose="020B0606030504020204" pitchFamily="34" charset="0"/>
                <a:cs typeface="Calibri Light" panose="020F0302020204030204" pitchFamily="34" charset="0"/>
              </a:rPr>
              <a:t>Technical Data is available to purchase from the Petroleum Directorate’s data brokerage partner </a:t>
            </a:r>
            <a:r>
              <a:rPr lang="en-US" sz="2000" b="1" dirty="0">
                <a:latin typeface="Montserrat Light" panose="00000400000000000000" pitchFamily="2" charset="0"/>
                <a:ea typeface="Open Sans" panose="020B0606030504020204" pitchFamily="34" charset="0"/>
                <a:cs typeface="Calibri Light" panose="020F0302020204030204" pitchFamily="34" charset="0"/>
              </a:rPr>
              <a:t>TGS.</a:t>
            </a:r>
          </a:p>
          <a:p>
            <a:pPr marL="285750" marR="0" lvl="0" indent="-285750" algn="just" defTabSz="914400">
              <a:lnSpc>
                <a:spcPct val="150000"/>
              </a:lnSpc>
              <a:buClr>
                <a:srgbClr val="164D7D"/>
              </a:buClr>
              <a:buSzPct val="100000"/>
              <a:buFont typeface="Arial" panose="020B0604020202020204" pitchFamily="34" charset="0"/>
              <a:buChar char="•"/>
              <a:tabLst/>
              <a:defRPr/>
            </a:pPr>
            <a:endParaRPr lang="en-US" sz="2000" dirty="0">
              <a:latin typeface="Montserrat Light" panose="00000400000000000000" pitchFamily="2" charset="0"/>
              <a:ea typeface="Open Sans" panose="020B0606030504020204" pitchFamily="34" charset="0"/>
              <a:cs typeface="Calibri Light" panose="020F0302020204030204" pitchFamily="34" charset="0"/>
            </a:endParaRPr>
          </a:p>
          <a:p>
            <a:pPr marL="285750" marR="0" lvl="0" indent="-285750" algn="just" defTabSz="914400">
              <a:lnSpc>
                <a:spcPct val="150000"/>
              </a:lnSpc>
              <a:buClr>
                <a:srgbClr val="164D7D"/>
              </a:buClr>
              <a:buSzPct val="100000"/>
              <a:buFont typeface="Arial" panose="020B0604020202020204" pitchFamily="34" charset="0"/>
              <a:buChar char="•"/>
              <a:tabLst/>
              <a:defRPr/>
            </a:pPr>
            <a:r>
              <a:rPr lang="en-US" sz="2000" dirty="0">
                <a:latin typeface="Montserrat Light" panose="00000400000000000000" pitchFamily="2" charset="0"/>
                <a:ea typeface="Open Sans" panose="020B0606030504020204" pitchFamily="34" charset="0"/>
                <a:cs typeface="Calibri Light" panose="020F0302020204030204" pitchFamily="34" charset="0"/>
              </a:rPr>
              <a:t>Further information is available on the Petroleum Directorate’s websites at: </a:t>
            </a:r>
            <a:r>
              <a:rPr lang="en-US" sz="2000" b="1" u="sng" dirty="0">
                <a:solidFill>
                  <a:schemeClr val="tx2">
                    <a:lumMod val="60000"/>
                    <a:lumOff val="40000"/>
                  </a:schemeClr>
                </a:solidFill>
                <a:latin typeface="Montserrat Light" panose="00000400000000000000" pitchFamily="2" charset="0"/>
                <a:ea typeface="Open Sans" panose="020B0606030504020204" pitchFamily="34" charset="0"/>
                <a:cs typeface="Calibri Light" panose="020F0302020204030204" pitchFamily="34" charset="0"/>
              </a:rPr>
              <a:t>www.pd.gov.sl</a:t>
            </a:r>
          </a:p>
        </p:txBody>
      </p:sp>
      <p:pic>
        <p:nvPicPr>
          <p:cNvPr id="11" name="Picture 5" descr="A picture containing text, clipart&#10;&#10;Description automatically generated">
            <a:extLst>
              <a:ext uri="{FF2B5EF4-FFF2-40B4-BE49-F238E27FC236}">
                <a16:creationId xmlns:a16="http://schemas.microsoft.com/office/drawing/2014/main" id="{A7519644-2B5A-4C82-914A-9F9BE59B82C6}"/>
              </a:ext>
            </a:extLst>
          </p:cNvPr>
          <p:cNvPicPr>
            <a:picLocks noChangeAspect="1"/>
          </p:cNvPicPr>
          <p:nvPr/>
        </p:nvPicPr>
        <p:blipFill>
          <a:blip r:embed="rId2"/>
          <a:stretch>
            <a:fillRect/>
          </a:stretch>
        </p:blipFill>
        <p:spPr>
          <a:xfrm>
            <a:off x="6330528" y="4785180"/>
            <a:ext cx="3265194" cy="1549149"/>
          </a:xfrm>
          <a:prstGeom prst="rect">
            <a:avLst/>
          </a:prstGeom>
          <a:noFill/>
          <a:ln cap="flat">
            <a:noFill/>
          </a:ln>
        </p:spPr>
      </p:pic>
      <p:pic>
        <p:nvPicPr>
          <p:cNvPr id="12" name="Picture 5">
            <a:extLst>
              <a:ext uri="{FF2B5EF4-FFF2-40B4-BE49-F238E27FC236}">
                <a16:creationId xmlns:a16="http://schemas.microsoft.com/office/drawing/2014/main" id="{F30AFC9C-8731-4846-8887-333BF1CD301B}"/>
              </a:ext>
            </a:extLst>
          </p:cNvPr>
          <p:cNvPicPr>
            <a:picLocks noChangeAspect="1"/>
          </p:cNvPicPr>
          <p:nvPr/>
        </p:nvPicPr>
        <p:blipFill>
          <a:blip r:embed="rId3"/>
          <a:stretch>
            <a:fillRect/>
          </a:stretch>
        </p:blipFill>
        <p:spPr>
          <a:xfrm>
            <a:off x="2563995" y="4293887"/>
            <a:ext cx="2674318" cy="2362315"/>
          </a:xfrm>
          <a:prstGeom prst="rect">
            <a:avLst/>
          </a:prstGeom>
          <a:noFill/>
          <a:ln cap="flat">
            <a:noFill/>
          </a:ln>
        </p:spPr>
      </p:pic>
    </p:spTree>
    <p:extLst>
      <p:ext uri="{BB962C8B-B14F-4D97-AF65-F5344CB8AC3E}">
        <p14:creationId xmlns:p14="http://schemas.microsoft.com/office/powerpoint/2010/main" val="3721673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85F302D1-BB60-4D7A-8E88-24DE01CF1C51}"/>
              </a:ext>
            </a:extLst>
          </p:cNvPr>
          <p:cNvPicPr>
            <a:picLocks noGrp="1" noChangeAspect="1"/>
          </p:cNvPicPr>
          <p:nvPr>
            <p:ph type="pic" sz="quarter" idx="10"/>
          </p:nvPr>
        </p:nvPicPr>
        <p:blipFill>
          <a:blip r:embed="rId2"/>
          <a:srcRect l="14006" r="14006"/>
          <a:stretch>
            <a:fillRect/>
          </a:stretch>
        </p:blipFill>
        <p:spPr>
          <a:xfrm>
            <a:off x="4656138" y="3540125"/>
            <a:ext cx="2051050" cy="1889125"/>
          </a:xfrm>
          <a:prstGeom prst="rect">
            <a:avLst/>
          </a:prstGeom>
        </p:spPr>
      </p:pic>
      <p:pic>
        <p:nvPicPr>
          <p:cNvPr id="6" name="Graphic 5" descr="Linear Graph outline">
            <a:extLst>
              <a:ext uri="{FF2B5EF4-FFF2-40B4-BE49-F238E27FC236}">
                <a16:creationId xmlns:a16="http://schemas.microsoft.com/office/drawing/2014/main" id="{00C49EC0-40C2-4D6C-A878-210C4EF9E1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2499" y="1678562"/>
            <a:ext cx="619126" cy="619126"/>
          </a:xfrm>
          <a:prstGeom prst="rect">
            <a:avLst/>
          </a:prstGeom>
        </p:spPr>
      </p:pic>
      <p:sp>
        <p:nvSpPr>
          <p:cNvPr id="8" name="TextBox 35">
            <a:extLst>
              <a:ext uri="{FF2B5EF4-FFF2-40B4-BE49-F238E27FC236}">
                <a16:creationId xmlns:a16="http://schemas.microsoft.com/office/drawing/2014/main" id="{C226C061-F7B2-4087-90FC-B36F8A7661C3}"/>
              </a:ext>
            </a:extLst>
          </p:cNvPr>
          <p:cNvSpPr txBox="1">
            <a:spLocks noChangeArrowheads="1"/>
          </p:cNvSpPr>
          <p:nvPr/>
        </p:nvSpPr>
        <p:spPr bwMode="auto">
          <a:xfrm>
            <a:off x="1577976" y="1635172"/>
            <a:ext cx="5057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sz="3600" b="1" dirty="0">
                <a:solidFill>
                  <a:schemeClr val="bg1"/>
                </a:solidFill>
                <a:latin typeface="Montserrat SemiBold" panose="00000700000000000000" pitchFamily="50" charset="0"/>
                <a:ea typeface="Roboto" panose="02000000000000000000" pitchFamily="2" charset="0"/>
                <a:cs typeface="Open Sans" panose="020B0606030504020204" pitchFamily="34" charset="0"/>
              </a:rPr>
              <a:t>Legal &amp; Regulatory Framework</a:t>
            </a:r>
            <a:endParaRPr lang="en-ID" altLang="en-US" sz="3600" b="1" dirty="0">
              <a:solidFill>
                <a:schemeClr val="bg1"/>
              </a:solidFill>
              <a:latin typeface="Roboto" panose="02000000000000000000" pitchFamily="2" charset="0"/>
              <a:ea typeface="Roboto" panose="02000000000000000000" pitchFamily="2" charset="0"/>
              <a:cs typeface="Open Sans" panose="020B0606030504020204" pitchFamily="34" charset="0"/>
            </a:endParaRPr>
          </a:p>
        </p:txBody>
      </p:sp>
      <p:sp>
        <p:nvSpPr>
          <p:cNvPr id="11" name="TextBox 10">
            <a:extLst>
              <a:ext uri="{FF2B5EF4-FFF2-40B4-BE49-F238E27FC236}">
                <a16:creationId xmlns:a16="http://schemas.microsoft.com/office/drawing/2014/main" id="{43B5530F-92BE-4D25-855A-87125967E674}"/>
              </a:ext>
            </a:extLst>
          </p:cNvPr>
          <p:cNvSpPr txBox="1"/>
          <p:nvPr/>
        </p:nvSpPr>
        <p:spPr>
          <a:xfrm>
            <a:off x="952499" y="4284632"/>
            <a:ext cx="3314700" cy="400110"/>
          </a:xfrm>
          <a:prstGeom prst="rect">
            <a:avLst/>
          </a:prstGeom>
          <a:noFill/>
        </p:spPr>
        <p:txBody>
          <a:bodyPr wrap="square">
            <a:spAutoFit/>
          </a:bodyPr>
          <a:lstStyle/>
          <a:p>
            <a:pPr eaLnBrk="1" fontAlgn="auto" hangingPunct="1">
              <a:spcBef>
                <a:spcPts val="0"/>
              </a:spcBef>
              <a:spcAft>
                <a:spcPts val="0"/>
              </a:spcAft>
              <a:defRPr/>
            </a:pPr>
            <a:r>
              <a:rPr lang="en-US" sz="2000" u="sng"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Michaela B.E. Swallow</a:t>
            </a:r>
          </a:p>
        </p:txBody>
      </p:sp>
      <p:sp>
        <p:nvSpPr>
          <p:cNvPr id="13" name="TextBox 12">
            <a:extLst>
              <a:ext uri="{FF2B5EF4-FFF2-40B4-BE49-F238E27FC236}">
                <a16:creationId xmlns:a16="http://schemas.microsoft.com/office/drawing/2014/main" id="{C7D70D70-2867-464E-8EE7-A684D19488D3}"/>
              </a:ext>
            </a:extLst>
          </p:cNvPr>
          <p:cNvSpPr txBox="1"/>
          <p:nvPr/>
        </p:nvSpPr>
        <p:spPr>
          <a:xfrm>
            <a:off x="11550058" y="2297689"/>
            <a:ext cx="492443" cy="4245244"/>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Legal &amp; Regulatory Framework</a:t>
            </a:r>
          </a:p>
        </p:txBody>
      </p:sp>
      <p:pic>
        <p:nvPicPr>
          <p:cNvPr id="10242" name="Picture 2" descr="Eddinia Michaela Swallow">
            <a:extLst>
              <a:ext uri="{FF2B5EF4-FFF2-40B4-BE49-F238E27FC236}">
                <a16:creationId xmlns:a16="http://schemas.microsoft.com/office/drawing/2014/main" id="{A6AD75BF-9AF0-45C2-87B1-4AF239B228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273" y="3540125"/>
            <a:ext cx="2400234" cy="25812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4816D84-D86C-4ABB-A4BD-C8A72F3A4232}"/>
              </a:ext>
            </a:extLst>
          </p:cNvPr>
          <p:cNvSpPr txBox="1"/>
          <p:nvPr/>
        </p:nvSpPr>
        <p:spPr>
          <a:xfrm>
            <a:off x="952499" y="4686194"/>
            <a:ext cx="3314700" cy="400110"/>
          </a:xfrm>
          <a:prstGeom prst="rect">
            <a:avLst/>
          </a:prstGeom>
          <a:noFill/>
        </p:spPr>
        <p:txBody>
          <a:bodyPr wrap="square">
            <a:spAutoFit/>
          </a:bodyPr>
          <a:lstStyle/>
          <a:p>
            <a:pPr eaLnBrk="1" fontAlgn="auto" hangingPunct="1">
              <a:spcBef>
                <a:spcPts val="0"/>
              </a:spcBef>
              <a:spcAft>
                <a:spcPts val="0"/>
              </a:spcAft>
              <a:defRPr/>
            </a:pPr>
            <a:r>
              <a:rPr lang="en-US" sz="2000" dirty="0">
                <a:solidFill>
                  <a:srgbClr val="0A4476"/>
                </a:solidFill>
                <a:latin typeface="Montserrat SemiBold" panose="00000700000000000000" pitchFamily="50" charset="0"/>
              </a:rPr>
              <a:t>Senior Legal Counsel</a:t>
            </a:r>
          </a:p>
        </p:txBody>
      </p:sp>
    </p:spTree>
    <p:extLst>
      <p:ext uri="{BB962C8B-B14F-4D97-AF65-F5344CB8AC3E}">
        <p14:creationId xmlns:p14="http://schemas.microsoft.com/office/powerpoint/2010/main" val="2112499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4593D482-07E0-48D0-BC49-7944A8AB2F32}"/>
              </a:ext>
            </a:extLst>
          </p:cNvPr>
          <p:cNvPicPr>
            <a:picLocks noGrp="1" noChangeAspect="1"/>
          </p:cNvPicPr>
          <p:nvPr>
            <p:ph type="pic" sz="quarter" idx="10"/>
          </p:nvPr>
        </p:nvPicPr>
        <p:blipFill>
          <a:blip r:embed="rId2"/>
          <a:srcRect l="60" r="60"/>
          <a:stretch>
            <a:fillRect/>
          </a:stretch>
        </p:blipFill>
        <p:spPr>
          <a:xfrm>
            <a:off x="6997729" y="614061"/>
            <a:ext cx="1325562" cy="1327150"/>
          </a:xfrm>
          <a:prstGeom prst="rect">
            <a:avLst/>
          </a:prstGeom>
        </p:spPr>
      </p:pic>
      <p:pic>
        <p:nvPicPr>
          <p:cNvPr id="17" name="Picture Placeholder 16">
            <a:extLst>
              <a:ext uri="{FF2B5EF4-FFF2-40B4-BE49-F238E27FC236}">
                <a16:creationId xmlns:a16="http://schemas.microsoft.com/office/drawing/2014/main" id="{60705F8D-70E4-4385-B65B-F72D240A9478}"/>
              </a:ext>
            </a:extLst>
          </p:cNvPr>
          <p:cNvPicPr>
            <a:picLocks noGrp="1" noChangeAspect="1"/>
          </p:cNvPicPr>
          <p:nvPr>
            <p:ph type="pic" sz="quarter" idx="11"/>
          </p:nvPr>
        </p:nvPicPr>
        <p:blipFill>
          <a:blip r:embed="rId3"/>
          <a:srcRect l="12593" r="12593"/>
          <a:stretch>
            <a:fillRect/>
          </a:stretch>
        </p:blipFill>
        <p:spPr>
          <a:xfrm>
            <a:off x="6997729" y="2331351"/>
            <a:ext cx="1325562" cy="1327150"/>
          </a:xfrm>
          <a:prstGeom prst="rect">
            <a:avLst/>
          </a:prstGeom>
        </p:spPr>
      </p:pic>
      <p:sp>
        <p:nvSpPr>
          <p:cNvPr id="5" name="TextBox 4">
            <a:extLst>
              <a:ext uri="{FF2B5EF4-FFF2-40B4-BE49-F238E27FC236}">
                <a16:creationId xmlns:a16="http://schemas.microsoft.com/office/drawing/2014/main" id="{BF8C5840-6B09-4D33-84F8-98C03597B2BC}"/>
              </a:ext>
            </a:extLst>
          </p:cNvPr>
          <p:cNvSpPr txBox="1"/>
          <p:nvPr/>
        </p:nvSpPr>
        <p:spPr>
          <a:xfrm>
            <a:off x="1622425" y="266279"/>
            <a:ext cx="5016500" cy="1015663"/>
          </a:xfrm>
          <a:prstGeom prst="rect">
            <a:avLst/>
          </a:prstGeom>
          <a:noFill/>
        </p:spPr>
        <p:txBody>
          <a:bodyPr wrap="square">
            <a:spAutoFit/>
          </a:bodyPr>
          <a:lstStyle/>
          <a:p>
            <a:pPr eaLnBrk="1" fontAlgn="auto" hangingPunct="1">
              <a:spcBef>
                <a:spcPts val="0"/>
              </a:spcBef>
              <a:spcAft>
                <a:spcPts val="0"/>
              </a:spcAft>
              <a:defRPr/>
            </a:pPr>
            <a:r>
              <a:rPr lang="en-US" sz="30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Petroleum Exploration </a:t>
            </a:r>
            <a:r>
              <a:rPr lang="en-US" sz="30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&amp; Production Act </a:t>
            </a:r>
            <a:r>
              <a:rPr lang="en-US" sz="30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2011</a:t>
            </a:r>
            <a:endParaRPr lang="en-ID" sz="30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6" name="TextBox 5">
            <a:extLst>
              <a:ext uri="{FF2B5EF4-FFF2-40B4-BE49-F238E27FC236}">
                <a16:creationId xmlns:a16="http://schemas.microsoft.com/office/drawing/2014/main" id="{97D37DAF-3B5E-47D5-B8B4-3EB4FFF13666}"/>
              </a:ext>
            </a:extLst>
          </p:cNvPr>
          <p:cNvSpPr txBox="1"/>
          <p:nvPr/>
        </p:nvSpPr>
        <p:spPr>
          <a:xfrm>
            <a:off x="1622425" y="1368425"/>
            <a:ext cx="4603750" cy="658706"/>
          </a:xfrm>
          <a:prstGeom prst="rect">
            <a:avLst/>
          </a:prstGeom>
          <a:noFill/>
        </p:spPr>
        <p:txBody>
          <a:bodyPr>
            <a:spAutoFit/>
          </a:bodyPr>
          <a:lstStyle/>
          <a:p>
            <a:pPr algn="just" eaLnBrk="1" fontAlgn="auto" hangingPunct="1">
              <a:lnSpc>
                <a:spcPct val="150000"/>
              </a:lnSpc>
              <a:spcBef>
                <a:spcPts val="0"/>
              </a:spcBef>
              <a:spcAft>
                <a:spcPts val="0"/>
              </a:spcAft>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The contractual relationship between Investor and State is governed by PEPA 2011.</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3F035C67-FEFE-4A22-ABBE-15C801D76293}"/>
              </a:ext>
            </a:extLst>
          </p:cNvPr>
          <p:cNvSpPr txBox="1"/>
          <p:nvPr/>
        </p:nvSpPr>
        <p:spPr>
          <a:xfrm>
            <a:off x="8613775" y="970355"/>
            <a:ext cx="3149600" cy="584775"/>
          </a:xfrm>
          <a:prstGeom prst="rect">
            <a:avLst/>
          </a:prstGeom>
          <a:noFill/>
        </p:spPr>
        <p:txBody>
          <a:bodyPr wrap="square">
            <a:spAutoFit/>
          </a:bodyPr>
          <a:lstStyle/>
          <a:p>
            <a:pPr eaLnBrk="1" fontAlgn="auto" hangingPunct="1">
              <a:spcBef>
                <a:spcPts val="0"/>
              </a:spcBef>
              <a:spcAft>
                <a:spcPts val="0"/>
              </a:spcAft>
              <a:defRPr/>
            </a:pPr>
            <a:r>
              <a:rPr lang="en-US" sz="1600" dirty="0">
                <a:solidFill>
                  <a:schemeClr val="tx1">
                    <a:lumMod val="85000"/>
                    <a:lumOff val="15000"/>
                  </a:schemeClr>
                </a:solidFill>
                <a:latin typeface="Montserrat" panose="00000500000000000000" pitchFamily="50" charset="0"/>
                <a:ea typeface="Inter SemiBold" panose="020B0502030000000004" pitchFamily="34" charset="0"/>
                <a:cs typeface="Open Sans" panose="020B0606030504020204" pitchFamily="34" charset="0"/>
              </a:rPr>
              <a:t>Environmental Protection Agency Act 2008</a:t>
            </a:r>
          </a:p>
        </p:txBody>
      </p:sp>
      <p:sp>
        <p:nvSpPr>
          <p:cNvPr id="10" name="TextBox 9">
            <a:extLst>
              <a:ext uri="{FF2B5EF4-FFF2-40B4-BE49-F238E27FC236}">
                <a16:creationId xmlns:a16="http://schemas.microsoft.com/office/drawing/2014/main" id="{F0FD7E54-0326-4903-B939-943967B1345E}"/>
              </a:ext>
            </a:extLst>
          </p:cNvPr>
          <p:cNvSpPr txBox="1"/>
          <p:nvPr/>
        </p:nvSpPr>
        <p:spPr>
          <a:xfrm>
            <a:off x="8613775" y="2892425"/>
            <a:ext cx="2398413" cy="338554"/>
          </a:xfrm>
          <a:prstGeom prst="rect">
            <a:avLst/>
          </a:prstGeom>
          <a:noFill/>
        </p:spPr>
        <p:txBody>
          <a:bodyPr wrap="none">
            <a:spAutoFit/>
          </a:bodyPr>
          <a:lstStyle/>
          <a:p>
            <a:pPr eaLnBrk="1" fontAlgn="auto" hangingPunct="1">
              <a:spcBef>
                <a:spcPts val="0"/>
              </a:spcBef>
              <a:spcAft>
                <a:spcPts val="0"/>
              </a:spcAft>
              <a:defRPr/>
            </a:pPr>
            <a:r>
              <a:rPr lang="en-US" sz="1600" dirty="0">
                <a:solidFill>
                  <a:schemeClr val="tx1">
                    <a:lumMod val="85000"/>
                    <a:lumOff val="15000"/>
                  </a:schemeClr>
                </a:solidFill>
                <a:latin typeface="Montserrat" panose="00000500000000000000" pitchFamily="50" charset="0"/>
                <a:cs typeface="Open Sans" panose="020B0606030504020204" pitchFamily="34" charset="0"/>
              </a:rPr>
              <a:t>Income Tax Act 2000</a:t>
            </a:r>
          </a:p>
        </p:txBody>
      </p:sp>
      <p:sp>
        <p:nvSpPr>
          <p:cNvPr id="12" name="TextBox 11">
            <a:extLst>
              <a:ext uri="{FF2B5EF4-FFF2-40B4-BE49-F238E27FC236}">
                <a16:creationId xmlns:a16="http://schemas.microsoft.com/office/drawing/2014/main" id="{E55F561D-D49C-4ADD-B2F9-73CCD32414CD}"/>
              </a:ext>
            </a:extLst>
          </p:cNvPr>
          <p:cNvSpPr txBox="1"/>
          <p:nvPr/>
        </p:nvSpPr>
        <p:spPr>
          <a:xfrm>
            <a:off x="8613775" y="4389438"/>
            <a:ext cx="2013693" cy="338554"/>
          </a:xfrm>
          <a:prstGeom prst="rect">
            <a:avLst/>
          </a:prstGeom>
          <a:noFill/>
        </p:spPr>
        <p:txBody>
          <a:bodyPr wrap="none">
            <a:spAutoFit/>
          </a:bodyPr>
          <a:lstStyle>
            <a:defPPr>
              <a:defRPr lang="en-US"/>
            </a:defPPr>
            <a:lvl1pPr eaLnBrk="1" fontAlgn="auto" hangingPunct="1">
              <a:spcBef>
                <a:spcPts val="0"/>
              </a:spcBef>
              <a:spcAft>
                <a:spcPts val="0"/>
              </a:spcAft>
              <a:defRPr sz="120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defRPr>
            </a:lvl1pPr>
          </a:lstStyle>
          <a:p>
            <a:r>
              <a:rPr lang="en-US" sz="1600" dirty="0">
                <a:latin typeface="Montserrat" panose="00000500000000000000" pitchFamily="50" charset="0"/>
                <a:ea typeface="+mn-ea"/>
              </a:rPr>
              <a:t>Finance Act 2020</a:t>
            </a:r>
          </a:p>
        </p:txBody>
      </p:sp>
      <p:sp>
        <p:nvSpPr>
          <p:cNvPr id="13" name="TextBox 12">
            <a:extLst>
              <a:ext uri="{FF2B5EF4-FFF2-40B4-BE49-F238E27FC236}">
                <a16:creationId xmlns:a16="http://schemas.microsoft.com/office/drawing/2014/main" id="{1A7EB1EC-C6CA-4FEE-8B76-2D5D4A27CE50}"/>
              </a:ext>
            </a:extLst>
          </p:cNvPr>
          <p:cNvSpPr txBox="1"/>
          <p:nvPr/>
        </p:nvSpPr>
        <p:spPr>
          <a:xfrm>
            <a:off x="1622425" y="2125662"/>
            <a:ext cx="4603750" cy="958789"/>
          </a:xfrm>
          <a:prstGeom prst="rect">
            <a:avLst/>
          </a:prstGeom>
          <a:noFill/>
        </p:spPr>
        <p:txBody>
          <a:bodyPr>
            <a:spAutoFit/>
          </a:bodyPr>
          <a:lstStyle/>
          <a:p>
            <a:pPr algn="just" eaLnBrk="1" fontAlgn="auto" hangingPunct="1">
              <a:lnSpc>
                <a:spcPct val="150000"/>
              </a:lnSpc>
              <a:spcBef>
                <a:spcPts val="0"/>
              </a:spcBef>
              <a:spcAft>
                <a:spcPts val="0"/>
              </a:spcAft>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Provides the Administration, Regulation and Management framework of the upstream and midstream petroleum sector and covers:</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AB8AE021-4A42-49F6-AC54-589E2C179125}"/>
              </a:ext>
            </a:extLst>
          </p:cNvPr>
          <p:cNvSpPr txBox="1"/>
          <p:nvPr/>
        </p:nvSpPr>
        <p:spPr>
          <a:xfrm>
            <a:off x="272458" y="2331736"/>
            <a:ext cx="492443" cy="4211197"/>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Legal &amp; Regulatory Framework</a:t>
            </a:r>
          </a:p>
        </p:txBody>
      </p:sp>
      <p:pic>
        <p:nvPicPr>
          <p:cNvPr id="2050" name="Picture 2" descr="An Overview of Finance - Finance Guide Online">
            <a:extLst>
              <a:ext uri="{FF2B5EF4-FFF2-40B4-BE49-F238E27FC236}">
                <a16:creationId xmlns:a16="http://schemas.microsoft.com/office/drawing/2014/main" id="{E8320EA8-B153-422E-990A-18F008E9A53B}"/>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18875" r="18875"/>
          <a:stretch>
            <a:fillRect/>
          </a:stretch>
        </p:blipFill>
        <p:spPr bwMode="auto">
          <a:xfrm>
            <a:off x="6997729" y="3829566"/>
            <a:ext cx="1325562" cy="13271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124A2A3-1BD4-486A-B942-E708E43D41FE}"/>
              </a:ext>
            </a:extLst>
          </p:cNvPr>
          <p:cNvSpPr txBox="1"/>
          <p:nvPr/>
        </p:nvSpPr>
        <p:spPr>
          <a:xfrm>
            <a:off x="1562908" y="3179855"/>
            <a:ext cx="4603750" cy="3659528"/>
          </a:xfrm>
          <a:prstGeom prst="rect">
            <a:avLst/>
          </a:prstGeom>
          <a:noFill/>
        </p:spPr>
        <p:txBody>
          <a:bodyPr>
            <a:spAutoFit/>
          </a:bodyPr>
          <a:lstStyle/>
          <a:p>
            <a:pPr marL="285750" indent="-285750" algn="just" eaLnBrk="1" fontAlgn="auto" hangingPunct="1">
              <a:lnSpc>
                <a:spcPct val="150000"/>
              </a:lnSpc>
              <a:spcBef>
                <a:spcPts val="0"/>
              </a:spcBef>
              <a:spcAft>
                <a:spcPts val="0"/>
              </a:spcAft>
              <a:buClr>
                <a:srgbClr val="023F73"/>
              </a:buClr>
              <a:buSzPct val="105000"/>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Resource Ownership and legal &amp; regulatory framework</a:t>
            </a:r>
          </a:p>
          <a:p>
            <a:pPr marL="285750" indent="-285750" algn="just" eaLnBrk="1" fontAlgn="auto" hangingPunct="1">
              <a:lnSpc>
                <a:spcPct val="150000"/>
              </a:lnSpc>
              <a:spcBef>
                <a:spcPts val="0"/>
              </a:spcBef>
              <a:spcAft>
                <a:spcPts val="0"/>
              </a:spcAft>
              <a:buClr>
                <a:srgbClr val="023F73"/>
              </a:buClr>
              <a:buSzPct val="105000"/>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Fiscal Regime</a:t>
            </a:r>
          </a:p>
          <a:p>
            <a:pPr marL="285750" indent="-285750" algn="just" eaLnBrk="1" fontAlgn="auto" hangingPunct="1">
              <a:lnSpc>
                <a:spcPct val="150000"/>
              </a:lnSpc>
              <a:spcBef>
                <a:spcPts val="0"/>
              </a:spcBef>
              <a:spcAft>
                <a:spcPts val="0"/>
              </a:spcAft>
              <a:buClr>
                <a:srgbClr val="023F73"/>
              </a:buClr>
              <a:buSzPct val="105000"/>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Good Governance, Transparency and Accountability</a:t>
            </a:r>
          </a:p>
          <a:p>
            <a:pPr marL="285750" indent="-285750" algn="just" eaLnBrk="1" fontAlgn="auto" hangingPunct="1">
              <a:lnSpc>
                <a:spcPct val="150000"/>
              </a:lnSpc>
              <a:spcBef>
                <a:spcPts val="0"/>
              </a:spcBef>
              <a:spcAft>
                <a:spcPts val="0"/>
              </a:spcAft>
              <a:buClr>
                <a:srgbClr val="023F73"/>
              </a:buClr>
              <a:buSzPct val="105000"/>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HSE and Social Impact</a:t>
            </a:r>
          </a:p>
          <a:p>
            <a:pPr marL="285750" indent="-285750" algn="just" eaLnBrk="1" fontAlgn="auto" hangingPunct="1">
              <a:lnSpc>
                <a:spcPct val="150000"/>
              </a:lnSpc>
              <a:spcBef>
                <a:spcPts val="0"/>
              </a:spcBef>
              <a:spcAft>
                <a:spcPts val="0"/>
              </a:spcAft>
              <a:buClr>
                <a:srgbClr val="023F73"/>
              </a:buClr>
              <a:buSzPct val="105000"/>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Exploration and Production Periods</a:t>
            </a:r>
          </a:p>
          <a:p>
            <a:pPr marL="285750" indent="-285750" algn="just" eaLnBrk="1" fontAlgn="auto" hangingPunct="1">
              <a:lnSpc>
                <a:spcPct val="150000"/>
              </a:lnSpc>
              <a:spcBef>
                <a:spcPts val="0"/>
              </a:spcBef>
              <a:spcAft>
                <a:spcPts val="0"/>
              </a:spcAft>
              <a:buClr>
                <a:srgbClr val="023F73"/>
              </a:buClr>
              <a:buSzPct val="105000"/>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Work Program and Operations</a:t>
            </a:r>
          </a:p>
          <a:p>
            <a:pPr marL="285750" indent="-285750" algn="just" eaLnBrk="1" fontAlgn="auto" hangingPunct="1">
              <a:lnSpc>
                <a:spcPct val="150000"/>
              </a:lnSpc>
              <a:spcBef>
                <a:spcPts val="0"/>
              </a:spcBef>
              <a:spcAft>
                <a:spcPts val="0"/>
              </a:spcAft>
              <a:buClr>
                <a:srgbClr val="023F73"/>
              </a:buClr>
              <a:buSzPct val="105000"/>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Local Content, Economic Development and Technology Transfer</a:t>
            </a:r>
          </a:p>
          <a:p>
            <a:pPr marL="285750" indent="-285750" algn="just" eaLnBrk="1" fontAlgn="auto" hangingPunct="1">
              <a:lnSpc>
                <a:spcPct val="150000"/>
              </a:lnSpc>
              <a:spcBef>
                <a:spcPts val="0"/>
              </a:spcBef>
              <a:spcAft>
                <a:spcPts val="0"/>
              </a:spcAft>
              <a:buClr>
                <a:srgbClr val="023F73"/>
              </a:buClr>
              <a:buSzPct val="105000"/>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State Participation</a:t>
            </a:r>
          </a:p>
          <a:p>
            <a:pPr marL="285750" indent="-285750" algn="just" eaLnBrk="1" fontAlgn="auto" hangingPunct="1">
              <a:lnSpc>
                <a:spcPct val="150000"/>
              </a:lnSpc>
              <a:spcBef>
                <a:spcPts val="0"/>
              </a:spcBef>
              <a:spcAft>
                <a:spcPts val="0"/>
              </a:spcAft>
              <a:buClr>
                <a:srgbClr val="023F73"/>
              </a:buClr>
              <a:buSzPct val="105000"/>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Transportation of Oil &amp; Gas</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767CA323-DEE9-49A2-B72D-0312352E2858}"/>
              </a:ext>
            </a:extLst>
          </p:cNvPr>
          <p:cNvSpPr txBox="1"/>
          <p:nvPr/>
        </p:nvSpPr>
        <p:spPr>
          <a:xfrm>
            <a:off x="8594725" y="5913438"/>
            <a:ext cx="2574744" cy="338554"/>
          </a:xfrm>
          <a:prstGeom prst="rect">
            <a:avLst/>
          </a:prstGeom>
          <a:noFill/>
        </p:spPr>
        <p:txBody>
          <a:bodyPr wrap="none">
            <a:spAutoFit/>
          </a:bodyPr>
          <a:lstStyle>
            <a:defPPr>
              <a:defRPr lang="en-US"/>
            </a:defPPr>
            <a:lvl1pPr eaLnBrk="1" fontAlgn="auto" hangingPunct="1">
              <a:spcBef>
                <a:spcPts val="0"/>
              </a:spcBef>
              <a:spcAft>
                <a:spcPts val="0"/>
              </a:spcAft>
              <a:defRPr sz="120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defRPr>
            </a:lvl1pPr>
          </a:lstStyle>
          <a:p>
            <a:r>
              <a:rPr lang="en-US" sz="1600" dirty="0">
                <a:latin typeface="Montserrat" panose="00000500000000000000" pitchFamily="50" charset="0"/>
                <a:ea typeface="+mn-ea"/>
              </a:rPr>
              <a:t>Local Content Act 2016</a:t>
            </a:r>
          </a:p>
        </p:txBody>
      </p:sp>
      <p:pic>
        <p:nvPicPr>
          <p:cNvPr id="22" name="Picture 21">
            <a:extLst>
              <a:ext uri="{FF2B5EF4-FFF2-40B4-BE49-F238E27FC236}">
                <a16:creationId xmlns:a16="http://schemas.microsoft.com/office/drawing/2014/main" id="{81A78BC4-A63D-43B7-B110-207F45430821}"/>
              </a:ext>
            </a:extLst>
          </p:cNvPr>
          <p:cNvPicPr>
            <a:picLocks noChangeAspect="1"/>
          </p:cNvPicPr>
          <p:nvPr/>
        </p:nvPicPr>
        <p:blipFill>
          <a:blip r:embed="rId5"/>
          <a:stretch>
            <a:fillRect/>
          </a:stretch>
        </p:blipFill>
        <p:spPr>
          <a:xfrm>
            <a:off x="6971564" y="5501760"/>
            <a:ext cx="1351727" cy="1118116"/>
          </a:xfrm>
          <a:prstGeom prst="rect">
            <a:avLst/>
          </a:prstGeom>
        </p:spPr>
      </p:pic>
    </p:spTree>
    <p:extLst>
      <p:ext uri="{BB962C8B-B14F-4D97-AF65-F5344CB8AC3E}">
        <p14:creationId xmlns:p14="http://schemas.microsoft.com/office/powerpoint/2010/main" val="86961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CEDBABE-13A7-4C81-90CD-D5B75C91D327}"/>
              </a:ext>
            </a:extLst>
          </p:cNvPr>
          <p:cNvSpPr txBox="1"/>
          <p:nvPr/>
        </p:nvSpPr>
        <p:spPr>
          <a:xfrm>
            <a:off x="272458" y="3158067"/>
            <a:ext cx="492443" cy="3384866"/>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About Us – Who We Are</a:t>
            </a:r>
          </a:p>
        </p:txBody>
      </p:sp>
      <p:sp>
        <p:nvSpPr>
          <p:cNvPr id="14" name="TextBox 28">
            <a:extLst>
              <a:ext uri="{FF2B5EF4-FFF2-40B4-BE49-F238E27FC236}">
                <a16:creationId xmlns:a16="http://schemas.microsoft.com/office/drawing/2014/main" id="{0F76EB9C-FFEB-4E12-B687-1FCFA97B8738}"/>
              </a:ext>
            </a:extLst>
          </p:cNvPr>
          <p:cNvSpPr txBox="1">
            <a:spLocks noChangeArrowheads="1"/>
          </p:cNvSpPr>
          <p:nvPr/>
        </p:nvSpPr>
        <p:spPr bwMode="auto">
          <a:xfrm>
            <a:off x="2483982" y="5832576"/>
            <a:ext cx="1528832" cy="56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US" altLang="en-US" sz="1100" dirty="0">
                <a:solidFill>
                  <a:schemeClr val="bg1"/>
                </a:solidFill>
                <a:latin typeface="Montserrat Light" panose="00000400000000000000" pitchFamily="50" charset="0"/>
                <a:cs typeface="Open Sans" panose="020B0606030504020204" pitchFamily="34" charset="0"/>
              </a:rPr>
              <a:t>Frequently Used </a:t>
            </a:r>
          </a:p>
          <a:p>
            <a:pPr eaLnBrk="1" hangingPunct="1">
              <a:lnSpc>
                <a:spcPct val="150000"/>
              </a:lnSpc>
            </a:pPr>
            <a:r>
              <a:rPr lang="en-US" altLang="en-US" sz="1100" dirty="0">
                <a:solidFill>
                  <a:schemeClr val="bg1"/>
                </a:solidFill>
                <a:latin typeface="Montserrat Light" panose="00000400000000000000" pitchFamily="50" charset="0"/>
                <a:cs typeface="Open Sans" panose="020B0606030504020204" pitchFamily="34" charset="0"/>
              </a:rPr>
              <a:t>Editable Diagram </a:t>
            </a:r>
            <a:endParaRPr lang="en-ID" altLang="en-US" sz="1100" dirty="0">
              <a:solidFill>
                <a:schemeClr val="bg1"/>
              </a:solidFill>
              <a:latin typeface="Montserrat Light" panose="00000400000000000000" pitchFamily="50" charset="0"/>
              <a:cs typeface="Open Sans" panose="020B0606030504020204" pitchFamily="34" charset="0"/>
            </a:endParaRPr>
          </a:p>
        </p:txBody>
      </p:sp>
      <p:grpSp>
        <p:nvGrpSpPr>
          <p:cNvPr id="15" name="Graphic 35">
            <a:extLst>
              <a:ext uri="{FF2B5EF4-FFF2-40B4-BE49-F238E27FC236}">
                <a16:creationId xmlns:a16="http://schemas.microsoft.com/office/drawing/2014/main" id="{93F27B7C-0CBE-4521-9184-DED912712EFE}"/>
              </a:ext>
            </a:extLst>
          </p:cNvPr>
          <p:cNvGrpSpPr/>
          <p:nvPr/>
        </p:nvGrpSpPr>
        <p:grpSpPr>
          <a:xfrm>
            <a:off x="1896530" y="5720149"/>
            <a:ext cx="587453" cy="682263"/>
            <a:chOff x="1310587" y="3259737"/>
            <a:chExt cx="1636110" cy="1900160"/>
          </a:xfrm>
          <a:solidFill>
            <a:schemeClr val="bg1"/>
          </a:solidFill>
        </p:grpSpPr>
        <p:grpSp>
          <p:nvGrpSpPr>
            <p:cNvPr id="16" name="Graphic 35">
              <a:extLst>
                <a:ext uri="{FF2B5EF4-FFF2-40B4-BE49-F238E27FC236}">
                  <a16:creationId xmlns:a16="http://schemas.microsoft.com/office/drawing/2014/main" id="{EF22434F-9FE0-49E2-8101-7EF5DA801D53}"/>
                </a:ext>
              </a:extLst>
            </p:cNvPr>
            <p:cNvGrpSpPr/>
            <p:nvPr/>
          </p:nvGrpSpPr>
          <p:grpSpPr>
            <a:xfrm>
              <a:off x="1614529" y="3587620"/>
              <a:ext cx="1028273" cy="1572277"/>
              <a:chOff x="1614529" y="3587620"/>
              <a:chExt cx="1028273" cy="1572277"/>
            </a:xfrm>
            <a:grpFill/>
          </p:grpSpPr>
          <p:sp>
            <p:nvSpPr>
              <p:cNvPr id="24" name="Freeform: Shape 23">
                <a:extLst>
                  <a:ext uri="{FF2B5EF4-FFF2-40B4-BE49-F238E27FC236}">
                    <a16:creationId xmlns:a16="http://schemas.microsoft.com/office/drawing/2014/main" id="{C89E3EB8-6106-4904-AAF9-95ED70FAAB75}"/>
                  </a:ext>
                </a:extLst>
              </p:cNvPr>
              <p:cNvSpPr/>
              <p:nvPr/>
            </p:nvSpPr>
            <p:spPr>
              <a:xfrm>
                <a:off x="2086911" y="3754629"/>
                <a:ext cx="346032" cy="232815"/>
              </a:xfrm>
              <a:custGeom>
                <a:avLst/>
                <a:gdLst>
                  <a:gd name="connsiteX0" fmla="*/ 304316 w 346032"/>
                  <a:gd name="connsiteY0" fmla="*/ 232815 h 232815"/>
                  <a:gd name="connsiteX1" fmla="*/ 268384 w 346032"/>
                  <a:gd name="connsiteY1" fmla="*/ 212390 h 232815"/>
                  <a:gd name="connsiteX2" fmla="*/ 228162 w 346032"/>
                  <a:gd name="connsiteY2" fmla="*/ 160720 h 232815"/>
                  <a:gd name="connsiteX3" fmla="*/ 41752 w 346032"/>
                  <a:gd name="connsiteY3" fmla="*/ 83505 h 232815"/>
                  <a:gd name="connsiteX4" fmla="*/ 0 w 346032"/>
                  <a:gd name="connsiteY4" fmla="*/ 41752 h 232815"/>
                  <a:gd name="connsiteX5" fmla="*/ 41752 w 346032"/>
                  <a:gd name="connsiteY5" fmla="*/ 0 h 232815"/>
                  <a:gd name="connsiteX6" fmla="*/ 287206 w 346032"/>
                  <a:gd name="connsiteY6" fmla="*/ 101673 h 232815"/>
                  <a:gd name="connsiteX7" fmla="*/ 340165 w 346032"/>
                  <a:gd name="connsiteY7" fmla="*/ 169725 h 232815"/>
                  <a:gd name="connsiteX8" fmla="*/ 325606 w 346032"/>
                  <a:gd name="connsiteY8" fmla="*/ 226949 h 232815"/>
                  <a:gd name="connsiteX9" fmla="*/ 304316 w 346032"/>
                  <a:gd name="connsiteY9" fmla="*/ 232815 h 23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032" h="232815">
                    <a:moveTo>
                      <a:pt x="304316" y="232815"/>
                    </a:moveTo>
                    <a:cubicBezTo>
                      <a:pt x="290070" y="232815"/>
                      <a:pt x="276190" y="225523"/>
                      <a:pt x="268384" y="212390"/>
                    </a:cubicBezTo>
                    <a:cubicBezTo>
                      <a:pt x="257251" y="193660"/>
                      <a:pt x="243719" y="176276"/>
                      <a:pt x="228162" y="160720"/>
                    </a:cubicBezTo>
                    <a:cubicBezTo>
                      <a:pt x="178368" y="110928"/>
                      <a:pt x="112168" y="83505"/>
                      <a:pt x="41752" y="83505"/>
                    </a:cubicBezTo>
                    <a:cubicBezTo>
                      <a:pt x="18693" y="83505"/>
                      <a:pt x="0" y="64812"/>
                      <a:pt x="0" y="41752"/>
                    </a:cubicBezTo>
                    <a:cubicBezTo>
                      <a:pt x="0" y="18693"/>
                      <a:pt x="18693" y="0"/>
                      <a:pt x="41752" y="0"/>
                    </a:cubicBezTo>
                    <a:cubicBezTo>
                      <a:pt x="134472" y="0"/>
                      <a:pt x="221642" y="36107"/>
                      <a:pt x="287206" y="101673"/>
                    </a:cubicBezTo>
                    <a:cubicBezTo>
                      <a:pt x="307671" y="122136"/>
                      <a:pt x="325489" y="145033"/>
                      <a:pt x="340165" y="169725"/>
                    </a:cubicBezTo>
                    <a:cubicBezTo>
                      <a:pt x="351947" y="189547"/>
                      <a:pt x="345428" y="215169"/>
                      <a:pt x="325606" y="226949"/>
                    </a:cubicBezTo>
                    <a:cubicBezTo>
                      <a:pt x="318923" y="230924"/>
                      <a:pt x="311571" y="232815"/>
                      <a:pt x="304316" y="232815"/>
                    </a:cubicBez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5" name="Freeform: Shape 24">
                <a:extLst>
                  <a:ext uri="{FF2B5EF4-FFF2-40B4-BE49-F238E27FC236}">
                    <a16:creationId xmlns:a16="http://schemas.microsoft.com/office/drawing/2014/main" id="{3F357391-E346-4AB8-BDEE-2BAD7EE93D13}"/>
                  </a:ext>
                </a:extLst>
              </p:cNvPr>
              <p:cNvSpPr/>
              <p:nvPr/>
            </p:nvSpPr>
            <p:spPr>
              <a:xfrm>
                <a:off x="1866014" y="4855493"/>
                <a:ext cx="525305" cy="304404"/>
              </a:xfrm>
              <a:custGeom>
                <a:avLst/>
                <a:gdLst>
                  <a:gd name="connsiteX0" fmla="*/ 518176 w 525305"/>
                  <a:gd name="connsiteY0" fmla="*/ 18409 h 304404"/>
                  <a:gd name="connsiteX1" fmla="*/ 510114 w 525305"/>
                  <a:gd name="connsiteY1" fmla="*/ 9534 h 304404"/>
                  <a:gd name="connsiteX2" fmla="*/ 483555 w 525305"/>
                  <a:gd name="connsiteY2" fmla="*/ 0 h 304404"/>
                  <a:gd name="connsiteX3" fmla="*/ 359450 w 525305"/>
                  <a:gd name="connsiteY3" fmla="*/ 0 h 304404"/>
                  <a:gd name="connsiteX4" fmla="*/ 345578 w 525305"/>
                  <a:gd name="connsiteY4" fmla="*/ 0 h 304404"/>
                  <a:gd name="connsiteX5" fmla="*/ 41752 w 525305"/>
                  <a:gd name="connsiteY5" fmla="*/ 0 h 304404"/>
                  <a:gd name="connsiteX6" fmla="*/ 0 w 525305"/>
                  <a:gd name="connsiteY6" fmla="*/ 41752 h 304404"/>
                  <a:gd name="connsiteX7" fmla="*/ 262652 w 525305"/>
                  <a:gd name="connsiteY7" fmla="*/ 304404 h 304404"/>
                  <a:gd name="connsiteX8" fmla="*/ 525305 w 525305"/>
                  <a:gd name="connsiteY8" fmla="*/ 41752 h 304404"/>
                  <a:gd name="connsiteX9" fmla="*/ 518176 w 525305"/>
                  <a:gd name="connsiteY9" fmla="*/ 18409 h 304404"/>
                  <a:gd name="connsiteX10" fmla="*/ 262652 w 525305"/>
                  <a:gd name="connsiteY10" fmla="*/ 220899 h 304404"/>
                  <a:gd name="connsiteX11" fmla="*/ 88417 w 525305"/>
                  <a:gd name="connsiteY11" fmla="*/ 83505 h 304404"/>
                  <a:gd name="connsiteX12" fmla="*/ 345576 w 525305"/>
                  <a:gd name="connsiteY12" fmla="*/ 83505 h 304404"/>
                  <a:gd name="connsiteX13" fmla="*/ 359448 w 525305"/>
                  <a:gd name="connsiteY13" fmla="*/ 83505 h 304404"/>
                  <a:gd name="connsiteX14" fmla="*/ 436836 w 525305"/>
                  <a:gd name="connsiteY14" fmla="*/ 83505 h 304404"/>
                  <a:gd name="connsiteX15" fmla="*/ 262652 w 525305"/>
                  <a:gd name="connsiteY15" fmla="*/ 220899 h 30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305" h="304404">
                    <a:moveTo>
                      <a:pt x="518176" y="18409"/>
                    </a:moveTo>
                    <a:cubicBezTo>
                      <a:pt x="515926" y="15077"/>
                      <a:pt x="513206" y="12087"/>
                      <a:pt x="510114" y="9534"/>
                    </a:cubicBezTo>
                    <a:cubicBezTo>
                      <a:pt x="502897" y="3578"/>
                      <a:pt x="493645" y="0"/>
                      <a:pt x="483555" y="0"/>
                    </a:cubicBezTo>
                    <a:lnTo>
                      <a:pt x="359450" y="0"/>
                    </a:lnTo>
                    <a:lnTo>
                      <a:pt x="345578" y="0"/>
                    </a:lnTo>
                    <a:lnTo>
                      <a:pt x="41752" y="0"/>
                    </a:lnTo>
                    <a:cubicBezTo>
                      <a:pt x="18692" y="0"/>
                      <a:pt x="0" y="18692"/>
                      <a:pt x="0" y="41752"/>
                    </a:cubicBezTo>
                    <a:cubicBezTo>
                      <a:pt x="0" y="186579"/>
                      <a:pt x="117823" y="304404"/>
                      <a:pt x="262652" y="304404"/>
                    </a:cubicBezTo>
                    <a:cubicBezTo>
                      <a:pt x="407480" y="304404"/>
                      <a:pt x="525305" y="186579"/>
                      <a:pt x="525305" y="41752"/>
                    </a:cubicBezTo>
                    <a:cubicBezTo>
                      <a:pt x="525305" y="33106"/>
                      <a:pt x="522677" y="25072"/>
                      <a:pt x="518176" y="18409"/>
                    </a:cubicBezTo>
                    <a:close/>
                    <a:moveTo>
                      <a:pt x="262652" y="220899"/>
                    </a:moveTo>
                    <a:cubicBezTo>
                      <a:pt x="178241" y="220899"/>
                      <a:pt x="107279" y="162212"/>
                      <a:pt x="88417" y="83505"/>
                    </a:cubicBezTo>
                    <a:lnTo>
                      <a:pt x="345576" y="83505"/>
                    </a:lnTo>
                    <a:lnTo>
                      <a:pt x="359448" y="83505"/>
                    </a:lnTo>
                    <a:lnTo>
                      <a:pt x="436836" y="83505"/>
                    </a:lnTo>
                    <a:cubicBezTo>
                      <a:pt x="417970" y="162208"/>
                      <a:pt x="347056" y="220899"/>
                      <a:pt x="262652" y="220899"/>
                    </a:cubicBez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6" name="Freeform: Shape 25">
                <a:extLst>
                  <a:ext uri="{FF2B5EF4-FFF2-40B4-BE49-F238E27FC236}">
                    <a16:creationId xmlns:a16="http://schemas.microsoft.com/office/drawing/2014/main" id="{0435B507-3738-49F4-BB4D-7C140943BA54}"/>
                  </a:ext>
                </a:extLst>
              </p:cNvPr>
              <p:cNvSpPr/>
              <p:nvPr/>
            </p:nvSpPr>
            <p:spPr>
              <a:xfrm>
                <a:off x="1614529" y="3587620"/>
                <a:ext cx="1028273" cy="1189318"/>
              </a:xfrm>
              <a:custGeom>
                <a:avLst/>
                <a:gdLst>
                  <a:gd name="connsiteX0" fmla="*/ 735038 w 1028273"/>
                  <a:gd name="connsiteY0" fmla="*/ 1189319 h 1189318"/>
                  <a:gd name="connsiteX1" fmla="*/ 693286 w 1028273"/>
                  <a:gd name="connsiteY1" fmla="*/ 1147566 h 1189318"/>
                  <a:gd name="connsiteX2" fmla="*/ 818639 w 1028273"/>
                  <a:gd name="connsiteY2" fmla="*/ 818649 h 1189318"/>
                  <a:gd name="connsiteX3" fmla="*/ 944769 w 1028273"/>
                  <a:gd name="connsiteY3" fmla="*/ 514141 h 1189318"/>
                  <a:gd name="connsiteX4" fmla="*/ 818639 w 1028273"/>
                  <a:gd name="connsiteY4" fmla="*/ 209637 h 1189318"/>
                  <a:gd name="connsiteX5" fmla="*/ 514137 w 1028273"/>
                  <a:gd name="connsiteY5" fmla="*/ 83505 h 1189318"/>
                  <a:gd name="connsiteX6" fmla="*/ 209634 w 1028273"/>
                  <a:gd name="connsiteY6" fmla="*/ 209637 h 1189318"/>
                  <a:gd name="connsiteX7" fmla="*/ 83505 w 1028273"/>
                  <a:gd name="connsiteY7" fmla="*/ 514143 h 1189318"/>
                  <a:gd name="connsiteX8" fmla="*/ 209634 w 1028273"/>
                  <a:gd name="connsiteY8" fmla="*/ 818651 h 1189318"/>
                  <a:gd name="connsiteX9" fmla="*/ 333082 w 1028273"/>
                  <a:gd name="connsiteY9" fmla="*/ 1105816 h 1189318"/>
                  <a:gd name="connsiteX10" fmla="*/ 567026 w 1028273"/>
                  <a:gd name="connsiteY10" fmla="*/ 1105816 h 1189318"/>
                  <a:gd name="connsiteX11" fmla="*/ 649318 w 1028273"/>
                  <a:gd name="connsiteY11" fmla="*/ 591487 h 1189318"/>
                  <a:gd name="connsiteX12" fmla="*/ 602015 w 1028273"/>
                  <a:gd name="connsiteY12" fmla="*/ 612990 h 1189318"/>
                  <a:gd name="connsiteX13" fmla="*/ 559463 w 1028273"/>
                  <a:gd name="connsiteY13" fmla="*/ 608215 h 1189318"/>
                  <a:gd name="connsiteX14" fmla="*/ 514137 w 1028273"/>
                  <a:gd name="connsiteY14" fmla="*/ 573749 h 1189318"/>
                  <a:gd name="connsiteX15" fmla="*/ 468817 w 1028273"/>
                  <a:gd name="connsiteY15" fmla="*/ 608213 h 1189318"/>
                  <a:gd name="connsiteX16" fmla="*/ 426265 w 1028273"/>
                  <a:gd name="connsiteY16" fmla="*/ 612988 h 1189318"/>
                  <a:gd name="connsiteX17" fmla="*/ 378959 w 1028273"/>
                  <a:gd name="connsiteY17" fmla="*/ 591485 h 1189318"/>
                  <a:gd name="connsiteX18" fmla="*/ 444028 w 1028273"/>
                  <a:gd name="connsiteY18" fmla="*/ 998172 h 1189318"/>
                  <a:gd name="connsiteX19" fmla="*/ 409397 w 1028273"/>
                  <a:gd name="connsiteY19" fmla="*/ 1045997 h 1189318"/>
                  <a:gd name="connsiteX20" fmla="*/ 361571 w 1028273"/>
                  <a:gd name="connsiteY20" fmla="*/ 1011366 h 1189318"/>
                  <a:gd name="connsiteX21" fmla="*/ 284217 w 1028273"/>
                  <a:gd name="connsiteY21" fmla="*/ 527892 h 1189318"/>
                  <a:gd name="connsiteX22" fmla="*/ 300131 w 1028273"/>
                  <a:gd name="connsiteY22" fmla="*/ 488094 h 1189318"/>
                  <a:gd name="connsiteX23" fmla="*/ 342722 w 1028273"/>
                  <a:gd name="connsiteY23" fmla="*/ 483288 h 1189318"/>
                  <a:gd name="connsiteX24" fmla="*/ 438116 w 1028273"/>
                  <a:gd name="connsiteY24" fmla="*/ 526650 h 1189318"/>
                  <a:gd name="connsiteX25" fmla="*/ 488864 w 1028273"/>
                  <a:gd name="connsiteY25" fmla="*/ 488062 h 1189318"/>
                  <a:gd name="connsiteX26" fmla="*/ 539407 w 1028273"/>
                  <a:gd name="connsiteY26" fmla="*/ 488062 h 1189318"/>
                  <a:gd name="connsiteX27" fmla="*/ 590157 w 1028273"/>
                  <a:gd name="connsiteY27" fmla="*/ 526650 h 1189318"/>
                  <a:gd name="connsiteX28" fmla="*/ 685551 w 1028273"/>
                  <a:gd name="connsiteY28" fmla="*/ 483288 h 1189318"/>
                  <a:gd name="connsiteX29" fmla="*/ 728143 w 1028273"/>
                  <a:gd name="connsiteY29" fmla="*/ 488094 h 1189318"/>
                  <a:gd name="connsiteX30" fmla="*/ 744057 w 1028273"/>
                  <a:gd name="connsiteY30" fmla="*/ 527892 h 1189318"/>
                  <a:gd name="connsiteX31" fmla="*/ 643855 w 1028273"/>
                  <a:gd name="connsiteY31" fmla="*/ 1154161 h 1189318"/>
                  <a:gd name="connsiteX32" fmla="*/ 602627 w 1028273"/>
                  <a:gd name="connsiteY32" fmla="*/ 1189319 h 1189318"/>
                  <a:gd name="connsiteX33" fmla="*/ 293237 w 1028273"/>
                  <a:gd name="connsiteY33" fmla="*/ 1189319 h 1189318"/>
                  <a:gd name="connsiteX34" fmla="*/ 251485 w 1028273"/>
                  <a:gd name="connsiteY34" fmla="*/ 1147566 h 1189318"/>
                  <a:gd name="connsiteX35" fmla="*/ 150586 w 1028273"/>
                  <a:gd name="connsiteY35" fmla="*/ 877695 h 1189318"/>
                  <a:gd name="connsiteX36" fmla="*/ 0 w 1028273"/>
                  <a:gd name="connsiteY36" fmla="*/ 514143 h 1189318"/>
                  <a:gd name="connsiteX37" fmla="*/ 150586 w 1028273"/>
                  <a:gd name="connsiteY37" fmla="*/ 150592 h 1189318"/>
                  <a:gd name="connsiteX38" fmla="*/ 514137 w 1028273"/>
                  <a:gd name="connsiteY38" fmla="*/ 0 h 1189318"/>
                  <a:gd name="connsiteX39" fmla="*/ 877687 w 1028273"/>
                  <a:gd name="connsiteY39" fmla="*/ 150592 h 1189318"/>
                  <a:gd name="connsiteX40" fmla="*/ 1028273 w 1028273"/>
                  <a:gd name="connsiteY40" fmla="*/ 514143 h 1189318"/>
                  <a:gd name="connsiteX41" fmla="*/ 877687 w 1028273"/>
                  <a:gd name="connsiteY41" fmla="*/ 877695 h 1189318"/>
                  <a:gd name="connsiteX42" fmla="*/ 776790 w 1028273"/>
                  <a:gd name="connsiteY42" fmla="*/ 1147566 h 1189318"/>
                  <a:gd name="connsiteX43" fmla="*/ 735038 w 1028273"/>
                  <a:gd name="connsiteY43" fmla="*/ 1189319 h 118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28273" h="1189318">
                    <a:moveTo>
                      <a:pt x="735038" y="1189319"/>
                    </a:moveTo>
                    <a:cubicBezTo>
                      <a:pt x="711978" y="1189319"/>
                      <a:pt x="693286" y="1170626"/>
                      <a:pt x="693286" y="1147566"/>
                    </a:cubicBezTo>
                    <a:cubicBezTo>
                      <a:pt x="693286" y="1025810"/>
                      <a:pt x="743662" y="893628"/>
                      <a:pt x="818639" y="818649"/>
                    </a:cubicBezTo>
                    <a:cubicBezTo>
                      <a:pt x="899977" y="737309"/>
                      <a:pt x="944769" y="629169"/>
                      <a:pt x="944769" y="514141"/>
                    </a:cubicBezTo>
                    <a:cubicBezTo>
                      <a:pt x="944769" y="399113"/>
                      <a:pt x="899977" y="290972"/>
                      <a:pt x="818639" y="209637"/>
                    </a:cubicBezTo>
                    <a:cubicBezTo>
                      <a:pt x="737305" y="128299"/>
                      <a:pt x="629164" y="83505"/>
                      <a:pt x="514137" y="83505"/>
                    </a:cubicBezTo>
                    <a:cubicBezTo>
                      <a:pt x="399109" y="83505"/>
                      <a:pt x="290968" y="128301"/>
                      <a:pt x="209634" y="209637"/>
                    </a:cubicBezTo>
                    <a:cubicBezTo>
                      <a:pt x="128297" y="290972"/>
                      <a:pt x="83505" y="399115"/>
                      <a:pt x="83505" y="514143"/>
                    </a:cubicBezTo>
                    <a:cubicBezTo>
                      <a:pt x="83505" y="629171"/>
                      <a:pt x="128297" y="737311"/>
                      <a:pt x="209634" y="818651"/>
                    </a:cubicBezTo>
                    <a:cubicBezTo>
                      <a:pt x="276106" y="885125"/>
                      <a:pt x="323241" y="996550"/>
                      <a:pt x="333082" y="1105816"/>
                    </a:cubicBezTo>
                    <a:lnTo>
                      <a:pt x="567026" y="1105816"/>
                    </a:lnTo>
                    <a:lnTo>
                      <a:pt x="649318" y="591487"/>
                    </a:lnTo>
                    <a:lnTo>
                      <a:pt x="602015" y="612990"/>
                    </a:lnTo>
                    <a:cubicBezTo>
                      <a:pt x="588034" y="619348"/>
                      <a:pt x="571692" y="617513"/>
                      <a:pt x="559463" y="608215"/>
                    </a:cubicBezTo>
                    <a:lnTo>
                      <a:pt x="514137" y="573749"/>
                    </a:lnTo>
                    <a:lnTo>
                      <a:pt x="468817" y="608213"/>
                    </a:lnTo>
                    <a:cubicBezTo>
                      <a:pt x="456589" y="617509"/>
                      <a:pt x="440245" y="619342"/>
                      <a:pt x="426265" y="612988"/>
                    </a:cubicBezTo>
                    <a:lnTo>
                      <a:pt x="378959" y="591485"/>
                    </a:lnTo>
                    <a:lnTo>
                      <a:pt x="444028" y="998172"/>
                    </a:lnTo>
                    <a:cubicBezTo>
                      <a:pt x="447671" y="1020942"/>
                      <a:pt x="432164" y="1042354"/>
                      <a:pt x="409397" y="1045997"/>
                    </a:cubicBezTo>
                    <a:cubicBezTo>
                      <a:pt x="386623" y="1049632"/>
                      <a:pt x="365214" y="1034133"/>
                      <a:pt x="361571" y="1011366"/>
                    </a:cubicBezTo>
                    <a:lnTo>
                      <a:pt x="284217" y="527892"/>
                    </a:lnTo>
                    <a:cubicBezTo>
                      <a:pt x="281787" y="512709"/>
                      <a:pt x="287903" y="497417"/>
                      <a:pt x="300131" y="488094"/>
                    </a:cubicBezTo>
                    <a:cubicBezTo>
                      <a:pt x="312360" y="478770"/>
                      <a:pt x="328725" y="476925"/>
                      <a:pt x="342722" y="483288"/>
                    </a:cubicBezTo>
                    <a:lnTo>
                      <a:pt x="438116" y="526650"/>
                    </a:lnTo>
                    <a:lnTo>
                      <a:pt x="488864" y="488062"/>
                    </a:lnTo>
                    <a:cubicBezTo>
                      <a:pt x="503795" y="476708"/>
                      <a:pt x="524472" y="476706"/>
                      <a:pt x="539407" y="488062"/>
                    </a:cubicBezTo>
                    <a:lnTo>
                      <a:pt x="590157" y="526650"/>
                    </a:lnTo>
                    <a:lnTo>
                      <a:pt x="685551" y="483288"/>
                    </a:lnTo>
                    <a:cubicBezTo>
                      <a:pt x="699551" y="476923"/>
                      <a:pt x="715918" y="478772"/>
                      <a:pt x="728143" y="488094"/>
                    </a:cubicBezTo>
                    <a:cubicBezTo>
                      <a:pt x="740372" y="497417"/>
                      <a:pt x="746484" y="512709"/>
                      <a:pt x="744057" y="527892"/>
                    </a:cubicBezTo>
                    <a:lnTo>
                      <a:pt x="643855" y="1154161"/>
                    </a:lnTo>
                    <a:cubicBezTo>
                      <a:pt x="640613" y="1174417"/>
                      <a:pt x="623140" y="1189319"/>
                      <a:pt x="602627" y="1189319"/>
                    </a:cubicBezTo>
                    <a:lnTo>
                      <a:pt x="293237" y="1189319"/>
                    </a:lnTo>
                    <a:cubicBezTo>
                      <a:pt x="270178" y="1189319"/>
                      <a:pt x="251485" y="1170626"/>
                      <a:pt x="251485" y="1147566"/>
                    </a:cubicBezTo>
                    <a:cubicBezTo>
                      <a:pt x="251485" y="1049659"/>
                      <a:pt x="209052" y="936159"/>
                      <a:pt x="150586" y="877695"/>
                    </a:cubicBezTo>
                    <a:cubicBezTo>
                      <a:pt x="53479" y="780586"/>
                      <a:pt x="0" y="651475"/>
                      <a:pt x="0" y="514143"/>
                    </a:cubicBezTo>
                    <a:cubicBezTo>
                      <a:pt x="0" y="376809"/>
                      <a:pt x="53479" y="247698"/>
                      <a:pt x="150586" y="150592"/>
                    </a:cubicBezTo>
                    <a:cubicBezTo>
                      <a:pt x="247692" y="53481"/>
                      <a:pt x="376803" y="0"/>
                      <a:pt x="514137" y="0"/>
                    </a:cubicBezTo>
                    <a:cubicBezTo>
                      <a:pt x="651471" y="0"/>
                      <a:pt x="780581" y="53481"/>
                      <a:pt x="877687" y="150592"/>
                    </a:cubicBezTo>
                    <a:cubicBezTo>
                      <a:pt x="974795" y="247698"/>
                      <a:pt x="1028273" y="376809"/>
                      <a:pt x="1028273" y="514143"/>
                    </a:cubicBezTo>
                    <a:cubicBezTo>
                      <a:pt x="1028273" y="651475"/>
                      <a:pt x="974795" y="780586"/>
                      <a:pt x="877687" y="877695"/>
                    </a:cubicBezTo>
                    <a:cubicBezTo>
                      <a:pt x="819223" y="936161"/>
                      <a:pt x="776790" y="1049659"/>
                      <a:pt x="776790" y="1147566"/>
                    </a:cubicBezTo>
                    <a:cubicBezTo>
                      <a:pt x="776790" y="1170626"/>
                      <a:pt x="758098" y="1189319"/>
                      <a:pt x="735038" y="1189319"/>
                    </a:cubicBez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grpSp>
        <p:sp>
          <p:nvSpPr>
            <p:cNvPr id="17" name="Freeform: Shape 16">
              <a:extLst>
                <a:ext uri="{FF2B5EF4-FFF2-40B4-BE49-F238E27FC236}">
                  <a16:creationId xmlns:a16="http://schemas.microsoft.com/office/drawing/2014/main" id="{AE28001E-6101-4B21-8D29-B7D6CAEFA92E}"/>
                </a:ext>
              </a:extLst>
            </p:cNvPr>
            <p:cNvSpPr/>
            <p:nvPr/>
          </p:nvSpPr>
          <p:spPr>
            <a:xfrm>
              <a:off x="2089216" y="3259737"/>
              <a:ext cx="82135" cy="226690"/>
            </a:xfrm>
            <a:custGeom>
              <a:avLst/>
              <a:gdLst>
                <a:gd name="connsiteX0" fmla="*/ 41068 w 82135"/>
                <a:gd name="connsiteY0" fmla="*/ 226690 h 226690"/>
                <a:gd name="connsiteX1" fmla="*/ 82135 w 82135"/>
                <a:gd name="connsiteY1" fmla="*/ 185472 h 226690"/>
                <a:gd name="connsiteX2" fmla="*/ 82135 w 82135"/>
                <a:gd name="connsiteY2" fmla="*/ 41216 h 226690"/>
                <a:gd name="connsiteX3" fmla="*/ 41068 w 82135"/>
                <a:gd name="connsiteY3" fmla="*/ 0 h 226690"/>
                <a:gd name="connsiteX4" fmla="*/ 0 w 82135"/>
                <a:gd name="connsiteY4" fmla="*/ 41216 h 226690"/>
                <a:gd name="connsiteX5" fmla="*/ 0 w 82135"/>
                <a:gd name="connsiteY5" fmla="*/ 185474 h 226690"/>
                <a:gd name="connsiteX6" fmla="*/ 41068 w 82135"/>
                <a:gd name="connsiteY6" fmla="*/ 226690 h 226690"/>
                <a:gd name="connsiteX7" fmla="*/ 41068 w 82135"/>
                <a:gd name="connsiteY7" fmla="*/ 226690 h 22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35" h="226690">
                  <a:moveTo>
                    <a:pt x="41068" y="226690"/>
                  </a:moveTo>
                  <a:cubicBezTo>
                    <a:pt x="63747" y="226690"/>
                    <a:pt x="82135" y="208236"/>
                    <a:pt x="82135" y="185472"/>
                  </a:cubicBezTo>
                  <a:lnTo>
                    <a:pt x="82135" y="41216"/>
                  </a:lnTo>
                  <a:cubicBezTo>
                    <a:pt x="82135" y="18452"/>
                    <a:pt x="63750" y="0"/>
                    <a:pt x="41068" y="0"/>
                  </a:cubicBezTo>
                  <a:cubicBezTo>
                    <a:pt x="18386" y="0"/>
                    <a:pt x="0" y="18452"/>
                    <a:pt x="0" y="41216"/>
                  </a:cubicBezTo>
                  <a:lnTo>
                    <a:pt x="0" y="185474"/>
                  </a:lnTo>
                  <a:cubicBezTo>
                    <a:pt x="2" y="208236"/>
                    <a:pt x="18388" y="226690"/>
                    <a:pt x="41068" y="226690"/>
                  </a:cubicBezTo>
                  <a:lnTo>
                    <a:pt x="41068" y="226690"/>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18" name="Freeform: Shape 17">
              <a:extLst>
                <a:ext uri="{FF2B5EF4-FFF2-40B4-BE49-F238E27FC236}">
                  <a16:creationId xmlns:a16="http://schemas.microsoft.com/office/drawing/2014/main" id="{1F051FE0-EF9E-488E-AFE6-4B8F10F3F4A7}"/>
                </a:ext>
              </a:extLst>
            </p:cNvPr>
            <p:cNvSpPr/>
            <p:nvPr/>
          </p:nvSpPr>
          <p:spPr>
            <a:xfrm>
              <a:off x="1530703" y="3492997"/>
              <a:ext cx="183983" cy="183981"/>
            </a:xfrm>
            <a:custGeom>
              <a:avLst/>
              <a:gdLst>
                <a:gd name="connsiteX0" fmla="*/ 113330 w 183983"/>
                <a:gd name="connsiteY0" fmla="*/ 171435 h 183981"/>
                <a:gd name="connsiteX1" fmla="*/ 171437 w 183983"/>
                <a:gd name="connsiteY1" fmla="*/ 172447 h 183981"/>
                <a:gd name="connsiteX2" fmla="*/ 172449 w 183983"/>
                <a:gd name="connsiteY2" fmla="*/ 114338 h 183981"/>
                <a:gd name="connsiteX3" fmla="*/ 171437 w 183983"/>
                <a:gd name="connsiteY3" fmla="*/ 113330 h 183981"/>
                <a:gd name="connsiteX4" fmla="*/ 69647 w 183983"/>
                <a:gd name="connsiteY4" fmla="*/ 11538 h 183981"/>
                <a:gd name="connsiteX5" fmla="*/ 11538 w 183983"/>
                <a:gd name="connsiteY5" fmla="*/ 12546 h 183981"/>
                <a:gd name="connsiteX6" fmla="*/ 11538 w 183983"/>
                <a:gd name="connsiteY6" fmla="*/ 69644 h 183981"/>
                <a:gd name="connsiteX7" fmla="*/ 113330 w 183983"/>
                <a:gd name="connsiteY7" fmla="*/ 171435 h 18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83" h="183981">
                  <a:moveTo>
                    <a:pt x="113330" y="171435"/>
                  </a:moveTo>
                  <a:cubicBezTo>
                    <a:pt x="129098" y="187760"/>
                    <a:pt x="155112" y="188213"/>
                    <a:pt x="171437" y="172447"/>
                  </a:cubicBezTo>
                  <a:cubicBezTo>
                    <a:pt x="187762" y="156679"/>
                    <a:pt x="188215" y="130666"/>
                    <a:pt x="172449" y="114338"/>
                  </a:cubicBezTo>
                  <a:cubicBezTo>
                    <a:pt x="172119" y="113994"/>
                    <a:pt x="171781" y="113658"/>
                    <a:pt x="171437" y="113330"/>
                  </a:cubicBezTo>
                  <a:lnTo>
                    <a:pt x="69647" y="11538"/>
                  </a:lnTo>
                  <a:cubicBezTo>
                    <a:pt x="53321" y="-4232"/>
                    <a:pt x="27306" y="-3779"/>
                    <a:pt x="11538" y="12546"/>
                  </a:cubicBezTo>
                  <a:cubicBezTo>
                    <a:pt x="-3846" y="28470"/>
                    <a:pt x="-3846" y="53720"/>
                    <a:pt x="11538" y="69644"/>
                  </a:cubicBezTo>
                  <a:lnTo>
                    <a:pt x="113330" y="171435"/>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19" name="Freeform: Shape 18">
              <a:extLst>
                <a:ext uri="{FF2B5EF4-FFF2-40B4-BE49-F238E27FC236}">
                  <a16:creationId xmlns:a16="http://schemas.microsoft.com/office/drawing/2014/main" id="{0B49A18F-A114-40F3-84C0-4D5430754DC9}"/>
                </a:ext>
              </a:extLst>
            </p:cNvPr>
            <p:cNvSpPr/>
            <p:nvPr/>
          </p:nvSpPr>
          <p:spPr>
            <a:xfrm>
              <a:off x="2549168" y="3502851"/>
              <a:ext cx="183982" cy="183980"/>
            </a:xfrm>
            <a:custGeom>
              <a:avLst/>
              <a:gdLst>
                <a:gd name="connsiteX0" fmla="*/ 41304 w 183982"/>
                <a:gd name="connsiteY0" fmla="*/ 183981 h 183980"/>
                <a:gd name="connsiteX1" fmla="*/ 70556 w 183982"/>
                <a:gd name="connsiteY1" fmla="*/ 171864 h 183980"/>
                <a:gd name="connsiteX2" fmla="*/ 172939 w 183982"/>
                <a:gd name="connsiteY2" fmla="*/ 69493 h 183980"/>
                <a:gd name="connsiteX3" fmla="*/ 170747 w 183982"/>
                <a:gd name="connsiteY3" fmla="*/ 11040 h 183980"/>
                <a:gd name="connsiteX4" fmla="*/ 114433 w 183982"/>
                <a:gd name="connsiteY4" fmla="*/ 11069 h 183980"/>
                <a:gd name="connsiteX5" fmla="*/ 12113 w 183982"/>
                <a:gd name="connsiteY5" fmla="*/ 113375 h 183980"/>
                <a:gd name="connsiteX6" fmla="*/ 12121 w 183982"/>
                <a:gd name="connsiteY6" fmla="*/ 171868 h 183980"/>
                <a:gd name="connsiteX7" fmla="*/ 41367 w 183982"/>
                <a:gd name="connsiteY7" fmla="*/ 183978 h 183980"/>
                <a:gd name="connsiteX8" fmla="*/ 41304 w 183982"/>
                <a:gd name="connsiteY8" fmla="*/ 183978 h 18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982" h="183980">
                  <a:moveTo>
                    <a:pt x="41304" y="183981"/>
                  </a:moveTo>
                  <a:cubicBezTo>
                    <a:pt x="52277" y="183978"/>
                    <a:pt x="62800" y="179620"/>
                    <a:pt x="70556" y="171864"/>
                  </a:cubicBezTo>
                  <a:lnTo>
                    <a:pt x="172939" y="69493"/>
                  </a:lnTo>
                  <a:cubicBezTo>
                    <a:pt x="188481" y="52749"/>
                    <a:pt x="187500" y="26578"/>
                    <a:pt x="170747" y="11040"/>
                  </a:cubicBezTo>
                  <a:cubicBezTo>
                    <a:pt x="154864" y="-3692"/>
                    <a:pt x="130301" y="-3678"/>
                    <a:pt x="114433" y="11069"/>
                  </a:cubicBezTo>
                  <a:lnTo>
                    <a:pt x="12113" y="113375"/>
                  </a:lnTo>
                  <a:cubicBezTo>
                    <a:pt x="-4041" y="129531"/>
                    <a:pt x="-4037" y="155718"/>
                    <a:pt x="12121" y="171868"/>
                  </a:cubicBezTo>
                  <a:cubicBezTo>
                    <a:pt x="19879" y="179622"/>
                    <a:pt x="30398" y="183976"/>
                    <a:pt x="41367" y="183978"/>
                  </a:cubicBezTo>
                  <a:lnTo>
                    <a:pt x="41304" y="183978"/>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0" name="Freeform: Shape 19">
              <a:extLst>
                <a:ext uri="{FF2B5EF4-FFF2-40B4-BE49-F238E27FC236}">
                  <a16:creationId xmlns:a16="http://schemas.microsoft.com/office/drawing/2014/main" id="{59381148-CC40-4981-9F0F-D3F0FA172CBC}"/>
                </a:ext>
              </a:extLst>
            </p:cNvPr>
            <p:cNvSpPr/>
            <p:nvPr/>
          </p:nvSpPr>
          <p:spPr>
            <a:xfrm>
              <a:off x="1310587" y="4028510"/>
              <a:ext cx="223404" cy="82135"/>
            </a:xfrm>
            <a:custGeom>
              <a:avLst/>
              <a:gdLst>
                <a:gd name="connsiteX0" fmla="*/ 182786 w 223404"/>
                <a:gd name="connsiteY0" fmla="*/ 0 h 82135"/>
                <a:gd name="connsiteX1" fmla="*/ 40619 w 223404"/>
                <a:gd name="connsiteY1" fmla="*/ 0 h 82135"/>
                <a:gd name="connsiteX2" fmla="*/ 0 w 223404"/>
                <a:gd name="connsiteY2" fmla="*/ 41068 h 82135"/>
                <a:gd name="connsiteX3" fmla="*/ 40619 w 223404"/>
                <a:gd name="connsiteY3" fmla="*/ 82135 h 82135"/>
                <a:gd name="connsiteX4" fmla="*/ 182786 w 223404"/>
                <a:gd name="connsiteY4" fmla="*/ 82135 h 82135"/>
                <a:gd name="connsiteX5" fmla="*/ 223404 w 223404"/>
                <a:gd name="connsiteY5" fmla="*/ 41068 h 82135"/>
                <a:gd name="connsiteX6" fmla="*/ 182786 w 223404"/>
                <a:gd name="connsiteY6" fmla="*/ 0 h 82135"/>
                <a:gd name="connsiteX7" fmla="*/ 182786 w 223404"/>
                <a:gd name="connsiteY7" fmla="*/ 0 h 8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404" h="82135">
                  <a:moveTo>
                    <a:pt x="182786" y="0"/>
                  </a:moveTo>
                  <a:lnTo>
                    <a:pt x="40619" y="0"/>
                  </a:lnTo>
                  <a:cubicBezTo>
                    <a:pt x="18185" y="0"/>
                    <a:pt x="0" y="18388"/>
                    <a:pt x="0" y="41068"/>
                  </a:cubicBezTo>
                  <a:cubicBezTo>
                    <a:pt x="0" y="63748"/>
                    <a:pt x="18185" y="82135"/>
                    <a:pt x="40619" y="82135"/>
                  </a:cubicBezTo>
                  <a:lnTo>
                    <a:pt x="182786" y="82135"/>
                  </a:lnTo>
                  <a:cubicBezTo>
                    <a:pt x="205219" y="82135"/>
                    <a:pt x="223404" y="63750"/>
                    <a:pt x="223404" y="41068"/>
                  </a:cubicBezTo>
                  <a:cubicBezTo>
                    <a:pt x="223404" y="18388"/>
                    <a:pt x="205219" y="0"/>
                    <a:pt x="182786" y="0"/>
                  </a:cubicBezTo>
                  <a:lnTo>
                    <a:pt x="182786" y="0"/>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1" name="Freeform: Shape 20">
              <a:extLst>
                <a:ext uri="{FF2B5EF4-FFF2-40B4-BE49-F238E27FC236}">
                  <a16:creationId xmlns:a16="http://schemas.microsoft.com/office/drawing/2014/main" id="{D39007A3-DE12-48E6-AC3D-2EFDA88BD23C}"/>
                </a:ext>
              </a:extLst>
            </p:cNvPr>
            <p:cNvSpPr/>
            <p:nvPr/>
          </p:nvSpPr>
          <p:spPr>
            <a:xfrm>
              <a:off x="1522539" y="4475214"/>
              <a:ext cx="183978" cy="183981"/>
            </a:xfrm>
            <a:custGeom>
              <a:avLst/>
              <a:gdLst>
                <a:gd name="connsiteX0" fmla="*/ 114012 w 183978"/>
                <a:gd name="connsiteY0" fmla="*/ 12436 h 183981"/>
                <a:gd name="connsiteX1" fmla="*/ 13172 w 183978"/>
                <a:gd name="connsiteY1" fmla="*/ 113256 h 183981"/>
                <a:gd name="connsiteX2" fmla="*/ 10746 w 183978"/>
                <a:gd name="connsiteY2" fmla="*/ 170809 h 183981"/>
                <a:gd name="connsiteX3" fmla="*/ 68312 w 183978"/>
                <a:gd name="connsiteY3" fmla="*/ 173239 h 183981"/>
                <a:gd name="connsiteX4" fmla="*/ 70701 w 183978"/>
                <a:gd name="connsiteY4" fmla="*/ 170853 h 183981"/>
                <a:gd name="connsiteX5" fmla="*/ 171541 w 183978"/>
                <a:gd name="connsiteY5" fmla="*/ 70034 h 183981"/>
                <a:gd name="connsiteX6" fmla="*/ 172541 w 183978"/>
                <a:gd name="connsiteY6" fmla="*/ 12436 h 183981"/>
                <a:gd name="connsiteX7" fmla="*/ 114929 w 183978"/>
                <a:gd name="connsiteY7" fmla="*/ 11434 h 183981"/>
                <a:gd name="connsiteX8" fmla="*/ 113929 w 183978"/>
                <a:gd name="connsiteY8" fmla="*/ 12436 h 183981"/>
                <a:gd name="connsiteX9" fmla="*/ 114012 w 183978"/>
                <a:gd name="connsiteY9" fmla="*/ 12436 h 18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78" h="183981">
                  <a:moveTo>
                    <a:pt x="114012" y="12436"/>
                  </a:moveTo>
                  <a:lnTo>
                    <a:pt x="13172" y="113256"/>
                  </a:lnTo>
                  <a:cubicBezTo>
                    <a:pt x="-3395" y="128479"/>
                    <a:pt x="-4481" y="154248"/>
                    <a:pt x="10746" y="170809"/>
                  </a:cubicBezTo>
                  <a:cubicBezTo>
                    <a:pt x="25971" y="187375"/>
                    <a:pt x="51747" y="188462"/>
                    <a:pt x="68312" y="173239"/>
                  </a:cubicBezTo>
                  <a:cubicBezTo>
                    <a:pt x="69143" y="172475"/>
                    <a:pt x="69941" y="171680"/>
                    <a:pt x="70701" y="170853"/>
                  </a:cubicBezTo>
                  <a:lnTo>
                    <a:pt x="171541" y="70034"/>
                  </a:lnTo>
                  <a:cubicBezTo>
                    <a:pt x="187724" y="54404"/>
                    <a:pt x="188175" y="28617"/>
                    <a:pt x="172541" y="12436"/>
                  </a:cubicBezTo>
                  <a:cubicBezTo>
                    <a:pt x="156909" y="-3747"/>
                    <a:pt x="131116" y="-4194"/>
                    <a:pt x="114929" y="11434"/>
                  </a:cubicBezTo>
                  <a:cubicBezTo>
                    <a:pt x="114589" y="11764"/>
                    <a:pt x="114255" y="12096"/>
                    <a:pt x="113929" y="12436"/>
                  </a:cubicBezTo>
                  <a:lnTo>
                    <a:pt x="114012" y="12436"/>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2" name="Freeform: Shape 21">
              <a:extLst>
                <a:ext uri="{FF2B5EF4-FFF2-40B4-BE49-F238E27FC236}">
                  <a16:creationId xmlns:a16="http://schemas.microsoft.com/office/drawing/2014/main" id="{B8C7490F-F4DE-4E87-8BFF-893F188984F5}"/>
                </a:ext>
              </a:extLst>
            </p:cNvPr>
            <p:cNvSpPr/>
            <p:nvPr/>
          </p:nvSpPr>
          <p:spPr>
            <a:xfrm>
              <a:off x="2550814" y="4475216"/>
              <a:ext cx="183980" cy="183979"/>
            </a:xfrm>
            <a:custGeom>
              <a:avLst/>
              <a:gdLst>
                <a:gd name="connsiteX0" fmla="*/ 70999 w 183980"/>
                <a:gd name="connsiteY0" fmla="*/ 13078 h 183979"/>
                <a:gd name="connsiteX1" fmla="*/ 13076 w 183980"/>
                <a:gd name="connsiteY1" fmla="*/ 10970 h 183979"/>
                <a:gd name="connsiteX2" fmla="*/ 10970 w 183980"/>
                <a:gd name="connsiteY2" fmla="*/ 68903 h 183979"/>
                <a:gd name="connsiteX3" fmla="*/ 13110 w 183980"/>
                <a:gd name="connsiteY3" fmla="*/ 71039 h 183979"/>
                <a:gd name="connsiteX4" fmla="*/ 114524 w 183980"/>
                <a:gd name="connsiteY4" fmla="*/ 172472 h 183979"/>
                <a:gd name="connsiteX5" fmla="*/ 172474 w 183980"/>
                <a:gd name="connsiteY5" fmla="*/ 171464 h 183979"/>
                <a:gd name="connsiteX6" fmla="*/ 172474 w 183980"/>
                <a:gd name="connsiteY6" fmla="*/ 114511 h 183979"/>
                <a:gd name="connsiteX7" fmla="*/ 70999 w 183980"/>
                <a:gd name="connsiteY7" fmla="*/ 13078 h 18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80" h="183979">
                  <a:moveTo>
                    <a:pt x="70999" y="13078"/>
                  </a:moveTo>
                  <a:cubicBezTo>
                    <a:pt x="55586" y="-3500"/>
                    <a:pt x="29654" y="-4443"/>
                    <a:pt x="13076" y="10970"/>
                  </a:cubicBezTo>
                  <a:cubicBezTo>
                    <a:pt x="-3497" y="26384"/>
                    <a:pt x="-4445" y="52323"/>
                    <a:pt x="10970" y="68903"/>
                  </a:cubicBezTo>
                  <a:cubicBezTo>
                    <a:pt x="11657" y="69640"/>
                    <a:pt x="12371" y="70354"/>
                    <a:pt x="13110" y="71039"/>
                  </a:cubicBezTo>
                  <a:lnTo>
                    <a:pt x="114524" y="172472"/>
                  </a:lnTo>
                  <a:cubicBezTo>
                    <a:pt x="130803" y="188202"/>
                    <a:pt x="156750" y="187749"/>
                    <a:pt x="172474" y="171464"/>
                  </a:cubicBezTo>
                  <a:cubicBezTo>
                    <a:pt x="187816" y="155579"/>
                    <a:pt x="187816" y="130396"/>
                    <a:pt x="172474" y="114511"/>
                  </a:cubicBezTo>
                  <a:lnTo>
                    <a:pt x="70999" y="13078"/>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3" name="Freeform: Shape 22">
              <a:extLst>
                <a:ext uri="{FF2B5EF4-FFF2-40B4-BE49-F238E27FC236}">
                  <a16:creationId xmlns:a16="http://schemas.microsoft.com/office/drawing/2014/main" id="{80076A38-F126-482A-A38C-8143D32BB745}"/>
                </a:ext>
              </a:extLst>
            </p:cNvPr>
            <p:cNvSpPr/>
            <p:nvPr/>
          </p:nvSpPr>
          <p:spPr>
            <a:xfrm>
              <a:off x="2720009" y="4028510"/>
              <a:ext cx="226688" cy="82135"/>
            </a:xfrm>
            <a:custGeom>
              <a:avLst/>
              <a:gdLst>
                <a:gd name="connsiteX0" fmla="*/ 185473 w 226688"/>
                <a:gd name="connsiteY0" fmla="*/ 0 h 82135"/>
                <a:gd name="connsiteX1" fmla="*/ 41216 w 226688"/>
                <a:gd name="connsiteY1" fmla="*/ 0 h 82135"/>
                <a:gd name="connsiteX2" fmla="*/ 0 w 226688"/>
                <a:gd name="connsiteY2" fmla="*/ 41068 h 82135"/>
                <a:gd name="connsiteX3" fmla="*/ 41216 w 226688"/>
                <a:gd name="connsiteY3" fmla="*/ 82135 h 82135"/>
                <a:gd name="connsiteX4" fmla="*/ 185473 w 226688"/>
                <a:gd name="connsiteY4" fmla="*/ 82135 h 82135"/>
                <a:gd name="connsiteX5" fmla="*/ 226688 w 226688"/>
                <a:gd name="connsiteY5" fmla="*/ 41068 h 82135"/>
                <a:gd name="connsiteX6" fmla="*/ 185473 w 226688"/>
                <a:gd name="connsiteY6" fmla="*/ 0 h 82135"/>
                <a:gd name="connsiteX7" fmla="*/ 185473 w 226688"/>
                <a:gd name="connsiteY7" fmla="*/ 0 h 8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688" h="82135">
                  <a:moveTo>
                    <a:pt x="185473" y="0"/>
                  </a:moveTo>
                  <a:lnTo>
                    <a:pt x="41216" y="0"/>
                  </a:lnTo>
                  <a:cubicBezTo>
                    <a:pt x="18453" y="0"/>
                    <a:pt x="0" y="18386"/>
                    <a:pt x="0" y="41068"/>
                  </a:cubicBezTo>
                  <a:cubicBezTo>
                    <a:pt x="0" y="63748"/>
                    <a:pt x="18453" y="82135"/>
                    <a:pt x="41216" y="82135"/>
                  </a:cubicBezTo>
                  <a:lnTo>
                    <a:pt x="185473" y="82135"/>
                  </a:lnTo>
                  <a:cubicBezTo>
                    <a:pt x="208236" y="82135"/>
                    <a:pt x="226688" y="63750"/>
                    <a:pt x="226688" y="41068"/>
                  </a:cubicBezTo>
                  <a:cubicBezTo>
                    <a:pt x="226688" y="18388"/>
                    <a:pt x="208236" y="0"/>
                    <a:pt x="185473" y="0"/>
                  </a:cubicBezTo>
                  <a:lnTo>
                    <a:pt x="185473" y="0"/>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grpSp>
      <p:pic>
        <p:nvPicPr>
          <p:cNvPr id="3" name="Picture 2">
            <a:extLst>
              <a:ext uri="{FF2B5EF4-FFF2-40B4-BE49-F238E27FC236}">
                <a16:creationId xmlns:a16="http://schemas.microsoft.com/office/drawing/2014/main" id="{0E752C86-5D03-44C6-AF18-5053D4B75F62}"/>
              </a:ext>
            </a:extLst>
          </p:cNvPr>
          <p:cNvPicPr>
            <a:picLocks noChangeAspect="1"/>
          </p:cNvPicPr>
          <p:nvPr/>
        </p:nvPicPr>
        <p:blipFill>
          <a:blip r:embed="rId2"/>
          <a:stretch>
            <a:fillRect/>
          </a:stretch>
        </p:blipFill>
        <p:spPr>
          <a:xfrm>
            <a:off x="3079749" y="520700"/>
            <a:ext cx="7043035" cy="6115090"/>
          </a:xfrm>
          <a:prstGeom prst="rect">
            <a:avLst/>
          </a:prstGeom>
        </p:spPr>
      </p:pic>
    </p:spTree>
    <p:extLst>
      <p:ext uri="{BB962C8B-B14F-4D97-AF65-F5344CB8AC3E}">
        <p14:creationId xmlns:p14="http://schemas.microsoft.com/office/powerpoint/2010/main" val="84673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D9E2CE-83C5-4588-87DA-B66209090AE2}"/>
              </a:ext>
            </a:extLst>
          </p:cNvPr>
          <p:cNvSpPr txBox="1"/>
          <p:nvPr/>
        </p:nvSpPr>
        <p:spPr>
          <a:xfrm>
            <a:off x="1776413" y="371504"/>
            <a:ext cx="6167437" cy="923330"/>
          </a:xfrm>
          <a:prstGeom prst="rect">
            <a:avLst/>
          </a:prstGeom>
          <a:noFill/>
        </p:spPr>
        <p:txBody>
          <a:bodyPr wrap="square">
            <a:spAutoFit/>
          </a:bodyPr>
          <a:lstStyle/>
          <a:p>
            <a:pPr eaLnBrk="1" fontAlgn="auto" hangingPunct="1">
              <a:spcBef>
                <a:spcPts val="0"/>
              </a:spcBef>
              <a:spcAft>
                <a:spcPts val="0"/>
              </a:spcAft>
              <a:defRPr/>
            </a:pPr>
            <a:r>
              <a:rPr lang="en-US" sz="27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Types of Petroleum Rights: </a:t>
            </a:r>
          </a:p>
          <a:p>
            <a:pPr eaLnBrk="1" fontAlgn="auto" hangingPunct="1">
              <a:spcBef>
                <a:spcPts val="0"/>
              </a:spcBef>
              <a:spcAft>
                <a:spcPts val="0"/>
              </a:spcAft>
              <a:defRPr/>
            </a:pPr>
            <a:r>
              <a:rPr lang="en-US"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Three Types of Petroleum Rights</a:t>
            </a:r>
            <a:endParaRPr lang="en-ID"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20" name="TextBox 19">
            <a:extLst>
              <a:ext uri="{FF2B5EF4-FFF2-40B4-BE49-F238E27FC236}">
                <a16:creationId xmlns:a16="http://schemas.microsoft.com/office/drawing/2014/main" id="{514E2ABF-5113-4F4B-93A8-1BAFFDF31674}"/>
              </a:ext>
            </a:extLst>
          </p:cNvPr>
          <p:cNvSpPr txBox="1"/>
          <p:nvPr/>
        </p:nvSpPr>
        <p:spPr>
          <a:xfrm>
            <a:off x="6526213" y="2149999"/>
            <a:ext cx="2346854" cy="323165"/>
          </a:xfrm>
          <a:prstGeom prst="rect">
            <a:avLst/>
          </a:prstGeom>
          <a:noFill/>
        </p:spPr>
        <p:txBody>
          <a:bodyPr wrap="square">
            <a:spAutoFit/>
          </a:bodyPr>
          <a:lstStyle/>
          <a:p>
            <a:pPr eaLnBrk="1" fontAlgn="auto" hangingPunct="1">
              <a:spcBef>
                <a:spcPts val="0"/>
              </a:spcBef>
              <a:spcAft>
                <a:spcPts val="0"/>
              </a:spcAft>
              <a:defRPr/>
            </a:pPr>
            <a:r>
              <a:rPr lang="en-US" sz="15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2. Petroleum License</a:t>
            </a:r>
          </a:p>
        </p:txBody>
      </p:sp>
      <p:sp>
        <p:nvSpPr>
          <p:cNvPr id="21" name="TextBox 20">
            <a:extLst>
              <a:ext uri="{FF2B5EF4-FFF2-40B4-BE49-F238E27FC236}">
                <a16:creationId xmlns:a16="http://schemas.microsoft.com/office/drawing/2014/main" id="{933F7570-A70B-4D32-BF3D-592DB0D8817A}"/>
              </a:ext>
            </a:extLst>
          </p:cNvPr>
          <p:cNvSpPr txBox="1"/>
          <p:nvPr/>
        </p:nvSpPr>
        <p:spPr>
          <a:xfrm>
            <a:off x="6526213" y="2388124"/>
            <a:ext cx="4451350" cy="1025409"/>
          </a:xfrm>
          <a:prstGeom prst="rect">
            <a:avLst/>
          </a:prstGeom>
          <a:noFill/>
        </p:spPr>
        <p:txBody>
          <a:bodyPr>
            <a:spAutoFit/>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Pre-qualification Fees</a:t>
            </a:r>
          </a:p>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Application Fees</a:t>
            </a:r>
          </a:p>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Minimum Work Program</a:t>
            </a:r>
            <a:endParaRPr 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8BF2256A-30A9-48B6-9D48-B1618C9E1AEB}"/>
              </a:ext>
            </a:extLst>
          </p:cNvPr>
          <p:cNvSpPr txBox="1"/>
          <p:nvPr/>
        </p:nvSpPr>
        <p:spPr>
          <a:xfrm>
            <a:off x="6526212" y="3874024"/>
            <a:ext cx="4892675" cy="323165"/>
          </a:xfrm>
          <a:prstGeom prst="rect">
            <a:avLst/>
          </a:prstGeom>
          <a:noFill/>
        </p:spPr>
        <p:txBody>
          <a:bodyPr wrap="square">
            <a:spAutoFit/>
          </a:bodyPr>
          <a:lstStyle/>
          <a:p>
            <a:pPr eaLnBrk="1" fontAlgn="auto" hangingPunct="1">
              <a:spcBef>
                <a:spcPts val="0"/>
              </a:spcBef>
              <a:spcAft>
                <a:spcPts val="0"/>
              </a:spcAft>
              <a:defRPr/>
            </a:pPr>
            <a:r>
              <a:rPr lang="en-US" sz="15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3. Permit for Laying and Operation of Pipeline</a:t>
            </a:r>
          </a:p>
        </p:txBody>
      </p:sp>
      <p:sp>
        <p:nvSpPr>
          <p:cNvPr id="25" name="TextBox 24">
            <a:extLst>
              <a:ext uri="{FF2B5EF4-FFF2-40B4-BE49-F238E27FC236}">
                <a16:creationId xmlns:a16="http://schemas.microsoft.com/office/drawing/2014/main" id="{66055C4D-6039-4ED4-BD3D-F9AE58C3AABB}"/>
              </a:ext>
            </a:extLst>
          </p:cNvPr>
          <p:cNvSpPr txBox="1"/>
          <p:nvPr/>
        </p:nvSpPr>
        <p:spPr>
          <a:xfrm>
            <a:off x="6526213" y="4110561"/>
            <a:ext cx="4768320" cy="1025409"/>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 permit for the laying and operation of pipelines to transport petroleum produced from fields.</a:t>
            </a:r>
            <a:endParaRPr 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2F78165D-8C18-491F-B63D-D0A6F99DDC2A}"/>
              </a:ext>
            </a:extLst>
          </p:cNvPr>
          <p:cNvSpPr txBox="1"/>
          <p:nvPr/>
        </p:nvSpPr>
        <p:spPr>
          <a:xfrm>
            <a:off x="1776412" y="3874024"/>
            <a:ext cx="2897188" cy="323165"/>
          </a:xfrm>
          <a:prstGeom prst="rect">
            <a:avLst/>
          </a:prstGeom>
          <a:noFill/>
        </p:spPr>
        <p:txBody>
          <a:bodyPr wrap="square">
            <a:spAutoFit/>
          </a:bodyPr>
          <a:lstStyle/>
          <a:p>
            <a:pPr eaLnBrk="1" fontAlgn="auto" hangingPunct="1">
              <a:spcBef>
                <a:spcPts val="0"/>
              </a:spcBef>
              <a:spcAft>
                <a:spcPts val="0"/>
              </a:spcAft>
              <a:defRPr/>
            </a:pPr>
            <a:r>
              <a:rPr lang="en-US" sz="15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1. Reconnaissance Permit</a:t>
            </a:r>
          </a:p>
        </p:txBody>
      </p:sp>
      <p:sp>
        <p:nvSpPr>
          <p:cNvPr id="19" name="TextBox 18">
            <a:extLst>
              <a:ext uri="{FF2B5EF4-FFF2-40B4-BE49-F238E27FC236}">
                <a16:creationId xmlns:a16="http://schemas.microsoft.com/office/drawing/2014/main" id="{9B8004BC-836D-4161-920E-260C5FAB0556}"/>
              </a:ext>
            </a:extLst>
          </p:cNvPr>
          <p:cNvSpPr txBox="1"/>
          <p:nvPr/>
        </p:nvSpPr>
        <p:spPr>
          <a:xfrm>
            <a:off x="1776413" y="4110561"/>
            <a:ext cx="4308475" cy="2641236"/>
          </a:xfrm>
          <a:prstGeom prst="rect">
            <a:avLst/>
          </a:prstGeom>
          <a:noFill/>
        </p:spPr>
        <p:txBody>
          <a:bodyPr>
            <a:spAutoFit/>
          </a:bodyPr>
          <a:lstStyle/>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Pre-qualification</a:t>
            </a:r>
          </a:p>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Payment of Application Fee</a:t>
            </a:r>
          </a:p>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Reconnaissance Work Program</a:t>
            </a:r>
          </a:p>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Payment of  minimum annual license fee</a:t>
            </a:r>
          </a:p>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Payment of minimum annual training funds</a:t>
            </a:r>
          </a:p>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For a period not exceeding two (2) years</a:t>
            </a:r>
          </a:p>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Non-Exclusive</a:t>
            </a:r>
            <a:endParaRPr 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27AA186D-B65E-4D8C-8EFE-34ACE8ECA071}"/>
              </a:ext>
            </a:extLst>
          </p:cNvPr>
          <p:cNvSpPr txBox="1"/>
          <p:nvPr/>
        </p:nvSpPr>
        <p:spPr>
          <a:xfrm>
            <a:off x="272458" y="2378462"/>
            <a:ext cx="492443" cy="4164471"/>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Legal &amp; Regulatory Framework</a:t>
            </a:r>
          </a:p>
        </p:txBody>
      </p:sp>
      <p:pic>
        <p:nvPicPr>
          <p:cNvPr id="3074" name="Picture 2" descr="African Petroleum Claims Rights Over Senegal Block Bought By Total |  OilPrice.com">
            <a:extLst>
              <a:ext uri="{FF2B5EF4-FFF2-40B4-BE49-F238E27FC236}">
                <a16:creationId xmlns:a16="http://schemas.microsoft.com/office/drawing/2014/main" id="{F160A80D-A795-49BF-83D6-6DD621CAA647}"/>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13764" b="13764"/>
          <a:stretch>
            <a:fillRect/>
          </a:stretch>
        </p:blipFill>
        <p:spPr bwMode="auto">
          <a:xfrm>
            <a:off x="1863637" y="2185596"/>
            <a:ext cx="4116287" cy="12428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060AD7-8E70-425F-81C9-BA3F83A21A45}"/>
              </a:ext>
            </a:extLst>
          </p:cNvPr>
          <p:cNvSpPr txBox="1"/>
          <p:nvPr/>
        </p:nvSpPr>
        <p:spPr>
          <a:xfrm>
            <a:off x="2890839" y="112322"/>
            <a:ext cx="7153275" cy="1077218"/>
          </a:xfrm>
          <a:prstGeom prst="rect">
            <a:avLst/>
          </a:prstGeom>
          <a:noFill/>
        </p:spPr>
        <p:txBody>
          <a:bodyPr>
            <a:spAutoFit/>
          </a:bodyPr>
          <a:lstStyle/>
          <a:p>
            <a:pPr algn="ctr" eaLnBrk="1" fontAlgn="auto" hangingPunct="1">
              <a:spcBef>
                <a:spcPts val="0"/>
              </a:spcBef>
              <a:spcAft>
                <a:spcPts val="0"/>
              </a:spcAft>
              <a:defRPr/>
            </a:pPr>
            <a:r>
              <a:rPr lang="en-US" sz="32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Petroleum License:</a:t>
            </a:r>
          </a:p>
          <a:p>
            <a:pPr algn="ctr" eaLnBrk="1" fontAlgn="auto" hangingPunct="1">
              <a:spcBef>
                <a:spcPts val="0"/>
              </a:spcBef>
              <a:spcAft>
                <a:spcPts val="0"/>
              </a:spcAft>
              <a:defRPr/>
            </a:pPr>
            <a:r>
              <a:rPr lang="en-US" sz="32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Acquisition of Petroleum License</a:t>
            </a:r>
            <a:endParaRPr lang="en-ID" sz="32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grpSp>
        <p:nvGrpSpPr>
          <p:cNvPr id="9" name="Group 8">
            <a:extLst>
              <a:ext uri="{FF2B5EF4-FFF2-40B4-BE49-F238E27FC236}">
                <a16:creationId xmlns:a16="http://schemas.microsoft.com/office/drawing/2014/main" id="{D8F7DD95-F01A-4FEE-B1D2-9C6E1124AF49}"/>
              </a:ext>
            </a:extLst>
          </p:cNvPr>
          <p:cNvGrpSpPr/>
          <p:nvPr/>
        </p:nvGrpSpPr>
        <p:grpSpPr>
          <a:xfrm>
            <a:off x="3778594" y="4298001"/>
            <a:ext cx="2866679" cy="1795490"/>
            <a:chOff x="1404939" y="4643438"/>
            <a:chExt cx="2632937" cy="1795490"/>
          </a:xfrm>
        </p:grpSpPr>
        <p:sp>
          <p:nvSpPr>
            <p:cNvPr id="7" name="TextBox 6">
              <a:extLst>
                <a:ext uri="{FF2B5EF4-FFF2-40B4-BE49-F238E27FC236}">
                  <a16:creationId xmlns:a16="http://schemas.microsoft.com/office/drawing/2014/main" id="{6844C90A-3ACA-461A-9F4F-1CB0BDDF2943}"/>
                </a:ext>
              </a:extLst>
            </p:cNvPr>
            <p:cNvSpPr txBox="1"/>
            <p:nvPr/>
          </p:nvSpPr>
          <p:spPr>
            <a:xfrm>
              <a:off x="1586689" y="4643438"/>
              <a:ext cx="2451187"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Pre-Qualification</a:t>
              </a:r>
            </a:p>
          </p:txBody>
        </p:sp>
        <p:sp>
          <p:nvSpPr>
            <p:cNvPr id="8" name="TextBox 7">
              <a:extLst>
                <a:ext uri="{FF2B5EF4-FFF2-40B4-BE49-F238E27FC236}">
                  <a16:creationId xmlns:a16="http://schemas.microsoft.com/office/drawing/2014/main" id="{083FB151-5DDB-45EA-AD7E-1D7E4FD3AD98}"/>
                </a:ext>
              </a:extLst>
            </p:cNvPr>
            <p:cNvSpPr txBox="1"/>
            <p:nvPr/>
          </p:nvSpPr>
          <p:spPr>
            <a:xfrm>
              <a:off x="1404939" y="4879975"/>
              <a:ext cx="2247446" cy="1558953"/>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Only pre-qualified companies may submit a bid as an operator or petroleum rights holder.</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grpSp>
      <p:grpSp>
        <p:nvGrpSpPr>
          <p:cNvPr id="10" name="Group 9">
            <a:extLst>
              <a:ext uri="{FF2B5EF4-FFF2-40B4-BE49-F238E27FC236}">
                <a16:creationId xmlns:a16="http://schemas.microsoft.com/office/drawing/2014/main" id="{3375B4F5-F574-407F-B8E0-465DC230860F}"/>
              </a:ext>
            </a:extLst>
          </p:cNvPr>
          <p:cNvGrpSpPr/>
          <p:nvPr/>
        </p:nvGrpSpPr>
        <p:grpSpPr>
          <a:xfrm>
            <a:off x="1051974" y="4298001"/>
            <a:ext cx="2451186" cy="1195326"/>
            <a:chOff x="1404938" y="4643438"/>
            <a:chExt cx="2247447" cy="1195326"/>
          </a:xfrm>
        </p:grpSpPr>
        <p:sp>
          <p:nvSpPr>
            <p:cNvPr id="11" name="TextBox 10">
              <a:extLst>
                <a:ext uri="{FF2B5EF4-FFF2-40B4-BE49-F238E27FC236}">
                  <a16:creationId xmlns:a16="http://schemas.microsoft.com/office/drawing/2014/main" id="{853797F2-0F24-4BBA-B4E8-427762141F36}"/>
                </a:ext>
              </a:extLst>
            </p:cNvPr>
            <p:cNvSpPr txBox="1"/>
            <p:nvPr/>
          </p:nvSpPr>
          <p:spPr>
            <a:xfrm>
              <a:off x="1404938" y="4643438"/>
              <a:ext cx="1852612"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Licensing Rounds</a:t>
              </a:r>
            </a:p>
          </p:txBody>
        </p:sp>
        <p:sp>
          <p:nvSpPr>
            <p:cNvPr id="12" name="TextBox 11">
              <a:extLst>
                <a:ext uri="{FF2B5EF4-FFF2-40B4-BE49-F238E27FC236}">
                  <a16:creationId xmlns:a16="http://schemas.microsoft.com/office/drawing/2014/main" id="{3142D168-7944-47E7-85FE-1DCB9ECBD133}"/>
                </a:ext>
              </a:extLst>
            </p:cNvPr>
            <p:cNvSpPr txBox="1"/>
            <p:nvPr/>
          </p:nvSpPr>
          <p:spPr>
            <a:xfrm>
              <a:off x="1404939" y="4879975"/>
              <a:ext cx="2247446" cy="958789"/>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 Petroleum License can be acquired under a Call for Tender. </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989BFED-879B-4416-BB52-E807033FCCAF}"/>
              </a:ext>
            </a:extLst>
          </p:cNvPr>
          <p:cNvGrpSpPr/>
          <p:nvPr/>
        </p:nvGrpSpPr>
        <p:grpSpPr>
          <a:xfrm>
            <a:off x="6437230" y="4286469"/>
            <a:ext cx="3332248" cy="2107104"/>
            <a:chOff x="1364759" y="4631906"/>
            <a:chExt cx="2906284" cy="2107104"/>
          </a:xfrm>
        </p:grpSpPr>
        <p:sp>
          <p:nvSpPr>
            <p:cNvPr id="14" name="TextBox 13">
              <a:extLst>
                <a:ext uri="{FF2B5EF4-FFF2-40B4-BE49-F238E27FC236}">
                  <a16:creationId xmlns:a16="http://schemas.microsoft.com/office/drawing/2014/main" id="{BCA50735-DC9F-44E8-82C1-8C34FEBE9DAB}"/>
                </a:ext>
              </a:extLst>
            </p:cNvPr>
            <p:cNvSpPr txBox="1"/>
            <p:nvPr/>
          </p:nvSpPr>
          <p:spPr>
            <a:xfrm>
              <a:off x="1443536" y="4631906"/>
              <a:ext cx="1706562" cy="307777"/>
            </a:xfrm>
            <a:prstGeom prst="rect">
              <a:avLst/>
            </a:prstGeom>
            <a:noFill/>
          </p:spPr>
          <p:txBody>
            <a:bodyPr>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License Validity</a:t>
              </a:r>
            </a:p>
          </p:txBody>
        </p:sp>
        <p:sp>
          <p:nvSpPr>
            <p:cNvPr id="15" name="TextBox 14">
              <a:extLst>
                <a:ext uri="{FF2B5EF4-FFF2-40B4-BE49-F238E27FC236}">
                  <a16:creationId xmlns:a16="http://schemas.microsoft.com/office/drawing/2014/main" id="{A1AAD963-E17F-4DFB-9725-8DB9C52370B6}"/>
                </a:ext>
              </a:extLst>
            </p:cNvPr>
            <p:cNvSpPr txBox="1"/>
            <p:nvPr/>
          </p:nvSpPr>
          <p:spPr>
            <a:xfrm>
              <a:off x="1364759" y="4879975"/>
              <a:ext cx="2906284" cy="1859035"/>
            </a:xfrm>
            <a:prstGeom prst="rect">
              <a:avLst/>
            </a:prstGeom>
            <a:noFill/>
          </p:spPr>
          <p:txBody>
            <a:bodyPr wrap="square">
              <a:spAutoFit/>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License  valid for 30yrs maximum</a:t>
              </a:r>
            </a:p>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Exploration Period for 7yrs</a:t>
              </a:r>
            </a:p>
            <a:p>
              <a:pPr marL="628650" lvl="1"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Initial – 3yrs </a:t>
              </a:r>
            </a:p>
            <a:p>
              <a:pPr marL="628650" lvl="1"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1</a:t>
              </a:r>
              <a:r>
                <a:rPr lang="en-ID" sz="1300" baseline="300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st</a:t>
              </a: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Extension – 2yrs </a:t>
              </a:r>
            </a:p>
            <a:p>
              <a:pPr marL="628650" lvl="1"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2</a:t>
              </a:r>
              <a:r>
                <a:rPr lang="en-ID" sz="1300" baseline="300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nd</a:t>
              </a: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Extension – 2yrs</a:t>
              </a:r>
            </a:p>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Development &amp; Production for 23yrs</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grpSp>
      <p:grpSp>
        <p:nvGrpSpPr>
          <p:cNvPr id="16" name="Group 15">
            <a:extLst>
              <a:ext uri="{FF2B5EF4-FFF2-40B4-BE49-F238E27FC236}">
                <a16:creationId xmlns:a16="http://schemas.microsoft.com/office/drawing/2014/main" id="{D022948B-55AB-45F7-8177-D0A22FC56A0A}"/>
              </a:ext>
            </a:extLst>
          </p:cNvPr>
          <p:cNvGrpSpPr/>
          <p:nvPr/>
        </p:nvGrpSpPr>
        <p:grpSpPr>
          <a:xfrm>
            <a:off x="9784517" y="4298001"/>
            <a:ext cx="2247447" cy="2095572"/>
            <a:chOff x="1404938" y="4643438"/>
            <a:chExt cx="2247447" cy="2095572"/>
          </a:xfrm>
        </p:grpSpPr>
        <p:sp>
          <p:nvSpPr>
            <p:cNvPr id="17" name="TextBox 16">
              <a:extLst>
                <a:ext uri="{FF2B5EF4-FFF2-40B4-BE49-F238E27FC236}">
                  <a16:creationId xmlns:a16="http://schemas.microsoft.com/office/drawing/2014/main" id="{41AEF366-93D2-423C-8A16-BC2C47AFC051}"/>
                </a:ext>
              </a:extLst>
            </p:cNvPr>
            <p:cNvSpPr txBox="1"/>
            <p:nvPr/>
          </p:nvSpPr>
          <p:spPr>
            <a:xfrm>
              <a:off x="1404938" y="4643438"/>
              <a:ext cx="1706562" cy="307777"/>
            </a:xfrm>
            <a:prstGeom prst="rect">
              <a:avLst/>
            </a:prstGeom>
            <a:noFill/>
          </p:spPr>
          <p:txBody>
            <a:bodyPr>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Relinquishment</a:t>
              </a:r>
            </a:p>
          </p:txBody>
        </p:sp>
        <p:sp>
          <p:nvSpPr>
            <p:cNvPr id="18" name="TextBox 17">
              <a:extLst>
                <a:ext uri="{FF2B5EF4-FFF2-40B4-BE49-F238E27FC236}">
                  <a16:creationId xmlns:a16="http://schemas.microsoft.com/office/drawing/2014/main" id="{E279A3A7-1467-4D7A-ADC2-43F2C34D3950}"/>
                </a:ext>
              </a:extLst>
            </p:cNvPr>
            <p:cNvSpPr txBox="1"/>
            <p:nvPr/>
          </p:nvSpPr>
          <p:spPr>
            <a:xfrm>
              <a:off x="1404939" y="4879975"/>
              <a:ext cx="2247446" cy="1859035"/>
            </a:xfrm>
            <a:prstGeom prst="rect">
              <a:avLst/>
            </a:prstGeom>
            <a:noFill/>
          </p:spPr>
          <p:txBody>
            <a:bodyPr wrap="square">
              <a:spAutoFit/>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50% at end of Initial Exploration period</a:t>
              </a:r>
            </a:p>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25% at end of 1</a:t>
              </a:r>
              <a:r>
                <a:rPr lang="en-ID" sz="1300" baseline="300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st</a:t>
              </a: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Extension Period</a:t>
              </a:r>
            </a:p>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25% at end of 2</a:t>
              </a:r>
              <a:r>
                <a:rPr lang="en-ID" sz="1300" baseline="300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nd</a:t>
              </a: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Extension Period</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grpSp>
      <p:sp>
        <p:nvSpPr>
          <p:cNvPr id="21" name="TextBox 20">
            <a:extLst>
              <a:ext uri="{FF2B5EF4-FFF2-40B4-BE49-F238E27FC236}">
                <a16:creationId xmlns:a16="http://schemas.microsoft.com/office/drawing/2014/main" id="{7FD49BB5-B1E5-4F84-8177-762D2B7B3CBD}"/>
              </a:ext>
            </a:extLst>
          </p:cNvPr>
          <p:cNvSpPr txBox="1"/>
          <p:nvPr/>
        </p:nvSpPr>
        <p:spPr>
          <a:xfrm>
            <a:off x="272458" y="2305050"/>
            <a:ext cx="492443" cy="423788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Legal &amp; Regulatory Framework</a:t>
            </a:r>
          </a:p>
        </p:txBody>
      </p:sp>
      <p:pic>
        <p:nvPicPr>
          <p:cNvPr id="4100" name="Picture 4" descr="Benefits of Prequalification of Suppliers - Latest Quality">
            <a:extLst>
              <a:ext uri="{FF2B5EF4-FFF2-40B4-BE49-F238E27FC236}">
                <a16:creationId xmlns:a16="http://schemas.microsoft.com/office/drawing/2014/main" id="{1EBBE048-E6FB-4C31-B42A-EBCF59A60707}"/>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8659" r="18659"/>
          <a:stretch>
            <a:fillRect/>
          </a:stretch>
        </p:blipFill>
        <p:spPr bwMode="auto">
          <a:xfrm>
            <a:off x="3932760" y="1697038"/>
            <a:ext cx="2178050" cy="211137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How to Relinquish Control of Your Business">
            <a:extLst>
              <a:ext uri="{FF2B5EF4-FFF2-40B4-BE49-F238E27FC236}">
                <a16:creationId xmlns:a16="http://schemas.microsoft.com/office/drawing/2014/main" id="{F46DF6A6-5DDE-48E7-AC16-64B9982169AB}"/>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21095" r="21095"/>
          <a:stretch>
            <a:fillRect/>
          </a:stretch>
        </p:blipFill>
        <p:spPr bwMode="auto">
          <a:xfrm>
            <a:off x="9547979" y="1697038"/>
            <a:ext cx="2179637" cy="211137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What is a Validity Check?">
            <a:extLst>
              <a:ext uri="{FF2B5EF4-FFF2-40B4-BE49-F238E27FC236}">
                <a16:creationId xmlns:a16="http://schemas.microsoft.com/office/drawing/2014/main" id="{2981D4DF-EE2F-4307-B026-B966EB799205}"/>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4258" b="4258"/>
          <a:stretch>
            <a:fillRect/>
          </a:stretch>
        </p:blipFill>
        <p:spPr bwMode="auto">
          <a:xfrm>
            <a:off x="6635748" y="1697662"/>
            <a:ext cx="2178816" cy="21107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Placeholder 21" descr="Map&#10;&#10;Description automatically generated">
            <a:extLst>
              <a:ext uri="{FF2B5EF4-FFF2-40B4-BE49-F238E27FC236}">
                <a16:creationId xmlns:a16="http://schemas.microsoft.com/office/drawing/2014/main" id="{68BD5A36-04C8-40EF-AF8D-B41B795836CA}"/>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3956" r="13956"/>
          <a:stretch>
            <a:fillRect/>
          </a:stretch>
        </p:blipFill>
        <p:spPr>
          <a:xfrm>
            <a:off x="1182339" y="1806663"/>
            <a:ext cx="2178816" cy="2110751"/>
          </a:xfrm>
          <a:prstGeom prst="rect">
            <a:avLst/>
          </a:prstGeom>
        </p:spPr>
      </p:pic>
    </p:spTree>
    <p:extLst>
      <p:ext uri="{BB962C8B-B14F-4D97-AF65-F5344CB8AC3E}">
        <p14:creationId xmlns:p14="http://schemas.microsoft.com/office/powerpoint/2010/main" val="78869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Linear Graph outline">
            <a:extLst>
              <a:ext uri="{FF2B5EF4-FFF2-40B4-BE49-F238E27FC236}">
                <a16:creationId xmlns:a16="http://schemas.microsoft.com/office/drawing/2014/main" id="{00C49EC0-40C2-4D6C-A878-210C4EF9E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499" y="1678562"/>
            <a:ext cx="619126" cy="619126"/>
          </a:xfrm>
          <a:prstGeom prst="rect">
            <a:avLst/>
          </a:prstGeom>
        </p:spPr>
      </p:pic>
      <p:sp>
        <p:nvSpPr>
          <p:cNvPr id="8" name="TextBox 35">
            <a:extLst>
              <a:ext uri="{FF2B5EF4-FFF2-40B4-BE49-F238E27FC236}">
                <a16:creationId xmlns:a16="http://schemas.microsoft.com/office/drawing/2014/main" id="{C226C061-F7B2-4087-90FC-B36F8A7661C3}"/>
              </a:ext>
            </a:extLst>
          </p:cNvPr>
          <p:cNvSpPr txBox="1">
            <a:spLocks noChangeArrowheads="1"/>
          </p:cNvSpPr>
          <p:nvPr/>
        </p:nvSpPr>
        <p:spPr bwMode="auto">
          <a:xfrm>
            <a:off x="1577976" y="1635172"/>
            <a:ext cx="5057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sz="3600" b="1" dirty="0">
                <a:solidFill>
                  <a:schemeClr val="bg1"/>
                </a:solidFill>
                <a:latin typeface="Montserrat SemiBold" panose="00000700000000000000" pitchFamily="50" charset="0"/>
                <a:ea typeface="Roboto" panose="02000000000000000000" pitchFamily="2" charset="0"/>
                <a:cs typeface="Open Sans" panose="020B0606030504020204" pitchFamily="34" charset="0"/>
              </a:rPr>
              <a:t>Application Procedure</a:t>
            </a:r>
            <a:endParaRPr lang="en-ID" altLang="en-US" sz="3600" b="1" dirty="0">
              <a:solidFill>
                <a:schemeClr val="bg1"/>
              </a:solidFill>
              <a:latin typeface="Roboto" panose="02000000000000000000" pitchFamily="2" charset="0"/>
              <a:ea typeface="Roboto" panose="02000000000000000000" pitchFamily="2" charset="0"/>
              <a:cs typeface="Open Sans" panose="020B0606030504020204" pitchFamily="34" charset="0"/>
            </a:endParaRPr>
          </a:p>
        </p:txBody>
      </p:sp>
      <p:sp>
        <p:nvSpPr>
          <p:cNvPr id="13" name="TextBox 12">
            <a:extLst>
              <a:ext uri="{FF2B5EF4-FFF2-40B4-BE49-F238E27FC236}">
                <a16:creationId xmlns:a16="http://schemas.microsoft.com/office/drawing/2014/main" id="{C7D70D70-2867-464E-8EE7-A684D19488D3}"/>
              </a:ext>
            </a:extLst>
          </p:cNvPr>
          <p:cNvSpPr txBox="1"/>
          <p:nvPr/>
        </p:nvSpPr>
        <p:spPr>
          <a:xfrm>
            <a:off x="11550058" y="3429000"/>
            <a:ext cx="492443" cy="311393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Application Procedure</a:t>
            </a:r>
          </a:p>
        </p:txBody>
      </p:sp>
      <p:pic>
        <p:nvPicPr>
          <p:cNvPr id="2056" name="Picture 8" descr="Application process - Dream Foundation">
            <a:extLst>
              <a:ext uri="{FF2B5EF4-FFF2-40B4-BE49-F238E27FC236}">
                <a16:creationId xmlns:a16="http://schemas.microsoft.com/office/drawing/2014/main" id="{681DFAE0-E213-4E53-8B37-DA06D8048400}"/>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9495" r="9495"/>
          <a:stretch>
            <a:fillRect/>
          </a:stretch>
        </p:blipFill>
        <p:spPr bwMode="auto">
          <a:xfrm>
            <a:off x="4656138" y="3540125"/>
            <a:ext cx="2051050" cy="188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498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B49112-D5CF-40DF-BD98-C64FDB0AB00E}"/>
              </a:ext>
            </a:extLst>
          </p:cNvPr>
          <p:cNvSpPr txBox="1"/>
          <p:nvPr/>
        </p:nvSpPr>
        <p:spPr>
          <a:xfrm>
            <a:off x="1446213" y="828228"/>
            <a:ext cx="5364161" cy="2477025"/>
          </a:xfrm>
          <a:prstGeom prst="rect">
            <a:avLst/>
          </a:prstGeom>
          <a:noFill/>
        </p:spPr>
        <p:txBody>
          <a:bodyPr wrap="square">
            <a:spAutoFit/>
          </a:bodyPr>
          <a:lstStyle/>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The Petroleum Exploration and Production Act </a:t>
            </a:r>
            <a:r>
              <a:rPr lang="en-US" sz="14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(PEPA) </a:t>
            </a: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2011 requires pre-qualification of applicants for Petroleum Rights.</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Application Fee for Pre-qualification is US$15,000</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Petroleum Directorate will evaluate the application and then issue a </a:t>
            </a:r>
            <a:r>
              <a:rPr lang="en-GB" sz="14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“Notice of Qualification”</a:t>
            </a:r>
            <a:r>
              <a:rPr lang="en-GB"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for the Fifth Licensing Round within 10 Business days.</a:t>
            </a:r>
            <a:endParaRPr lang="en-US" sz="14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6" name="TextBox 5">
            <a:extLst>
              <a:ext uri="{FF2B5EF4-FFF2-40B4-BE49-F238E27FC236}">
                <a16:creationId xmlns:a16="http://schemas.microsoft.com/office/drawing/2014/main" id="{E4E4DDD8-8860-410A-BEFC-93029D488377}"/>
              </a:ext>
            </a:extLst>
          </p:cNvPr>
          <p:cNvSpPr txBox="1"/>
          <p:nvPr/>
        </p:nvSpPr>
        <p:spPr>
          <a:xfrm>
            <a:off x="281983" y="3314700"/>
            <a:ext cx="492443" cy="322823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Application Procedure</a:t>
            </a:r>
          </a:p>
        </p:txBody>
      </p:sp>
      <p:sp>
        <p:nvSpPr>
          <p:cNvPr id="14" name="TextBox 13">
            <a:extLst>
              <a:ext uri="{FF2B5EF4-FFF2-40B4-BE49-F238E27FC236}">
                <a16:creationId xmlns:a16="http://schemas.microsoft.com/office/drawing/2014/main" id="{DFF0EE3B-1205-4B79-830B-D2BC980301D6}"/>
              </a:ext>
            </a:extLst>
          </p:cNvPr>
          <p:cNvSpPr txBox="1"/>
          <p:nvPr/>
        </p:nvSpPr>
        <p:spPr>
          <a:xfrm>
            <a:off x="1484314" y="3476178"/>
            <a:ext cx="5143500" cy="1807611"/>
          </a:xfrm>
          <a:prstGeom prst="rect">
            <a:avLst/>
          </a:prstGeom>
          <a:noFill/>
        </p:spPr>
        <p:txBody>
          <a:bodyPr wrap="square">
            <a:spAutoFit/>
          </a:bodyPr>
          <a:lstStyle/>
          <a:p>
            <a:pPr eaLnBrk="1" fontAlgn="auto" hangingPunct="1">
              <a:lnSpc>
                <a:spcPct val="150000"/>
              </a:lnSpc>
              <a:spcBef>
                <a:spcPts val="0"/>
              </a:spcBef>
              <a:spcAft>
                <a:spcPts val="0"/>
              </a:spcAft>
              <a:defRPr/>
            </a:pPr>
            <a:r>
              <a:rPr lang="en-US" sz="15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Pre-qualification Criteria:</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Financial Strength</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Operational / Technical Pre-qualification</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QHSE Policy Statement</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Data Room Visit and Purchase of Seismic Data</a:t>
            </a:r>
          </a:p>
        </p:txBody>
      </p:sp>
      <p:sp>
        <p:nvSpPr>
          <p:cNvPr id="15" name="TextBox 14">
            <a:extLst>
              <a:ext uri="{FF2B5EF4-FFF2-40B4-BE49-F238E27FC236}">
                <a16:creationId xmlns:a16="http://schemas.microsoft.com/office/drawing/2014/main" id="{3555D33C-A4A8-440C-9825-D16DE8522C2C}"/>
              </a:ext>
            </a:extLst>
          </p:cNvPr>
          <p:cNvSpPr txBox="1"/>
          <p:nvPr/>
        </p:nvSpPr>
        <p:spPr>
          <a:xfrm>
            <a:off x="2435759" y="99892"/>
            <a:ext cx="7089241" cy="584775"/>
          </a:xfrm>
          <a:prstGeom prst="rect">
            <a:avLst/>
          </a:prstGeom>
          <a:noFill/>
        </p:spPr>
        <p:txBody>
          <a:bodyPr wrap="square">
            <a:spAutoFit/>
          </a:bodyPr>
          <a:lstStyle/>
          <a:p>
            <a:pPr algn="ctr" eaLnBrk="1" fontAlgn="auto" hangingPunct="1">
              <a:spcBef>
                <a:spcPts val="0"/>
              </a:spcBef>
              <a:spcAft>
                <a:spcPts val="0"/>
              </a:spcAft>
              <a:defRPr/>
            </a:pPr>
            <a:r>
              <a:rPr lang="en-US" sz="31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Pre-qualification Process</a:t>
            </a:r>
          </a:p>
        </p:txBody>
      </p:sp>
      <p:sp>
        <p:nvSpPr>
          <p:cNvPr id="16" name="TextBox 15">
            <a:extLst>
              <a:ext uri="{FF2B5EF4-FFF2-40B4-BE49-F238E27FC236}">
                <a16:creationId xmlns:a16="http://schemas.microsoft.com/office/drawing/2014/main" id="{9E360ECD-967F-4AE3-9FC7-6C23CD614DCF}"/>
              </a:ext>
            </a:extLst>
          </p:cNvPr>
          <p:cNvSpPr txBox="1"/>
          <p:nvPr/>
        </p:nvSpPr>
        <p:spPr>
          <a:xfrm>
            <a:off x="1447798" y="5552628"/>
            <a:ext cx="5753101" cy="107029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15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Applicant MUST clearly state their wish to apply as:</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Operator</a:t>
            </a: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or </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Petroleum Right Holder (Partner / Non-Operator)</a:t>
            </a:r>
          </a:p>
        </p:txBody>
      </p:sp>
      <p:sp>
        <p:nvSpPr>
          <p:cNvPr id="17" name="TextBox 16">
            <a:extLst>
              <a:ext uri="{FF2B5EF4-FFF2-40B4-BE49-F238E27FC236}">
                <a16:creationId xmlns:a16="http://schemas.microsoft.com/office/drawing/2014/main" id="{8BDA0955-51C5-4338-B6FD-2545179CD77E}"/>
              </a:ext>
            </a:extLst>
          </p:cNvPr>
          <p:cNvSpPr txBox="1"/>
          <p:nvPr/>
        </p:nvSpPr>
        <p:spPr>
          <a:xfrm>
            <a:off x="8447089" y="6401451"/>
            <a:ext cx="3078161" cy="419987"/>
          </a:xfrm>
          <a:prstGeom prst="rect">
            <a:avLst/>
          </a:prstGeom>
          <a:noFill/>
        </p:spPr>
        <p:txBody>
          <a:bodyPr wrap="square">
            <a:spAutoFit/>
          </a:bodyPr>
          <a:lstStyle/>
          <a:p>
            <a:pPr eaLnBrk="1" fontAlgn="auto" hangingPunct="1">
              <a:lnSpc>
                <a:spcPct val="150000"/>
              </a:lnSpc>
              <a:spcBef>
                <a:spcPts val="0"/>
              </a:spcBef>
              <a:spcAft>
                <a:spcPts val="0"/>
              </a:spcAft>
              <a:defRPr/>
            </a:pPr>
            <a:r>
              <a:rPr lang="en-US" sz="1550" dirty="0">
                <a:solidFill>
                  <a:srgbClr val="164D7D"/>
                </a:solidFill>
                <a:latin typeface="Montserrat SemiBold" panose="00000700000000000000" pitchFamily="50" charset="0"/>
                <a:ea typeface="Inter SemiBold" panose="020B05020300000000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www.pd.gov.sl/application</a:t>
            </a:r>
            <a:endParaRPr lang="en-US" sz="1550" dirty="0">
              <a:solidFill>
                <a:srgbClr val="164D7D"/>
              </a:solidFill>
              <a:latin typeface="Montserrat SemiBold" panose="00000700000000000000" pitchFamily="50" charset="0"/>
              <a:ea typeface="Inter SemiBold" panose="020B0502030000000004" pitchFamily="34" charset="0"/>
              <a:cs typeface="Open Sans" panose="020B0606030504020204" pitchFamily="34" charset="0"/>
            </a:endParaRPr>
          </a:p>
        </p:txBody>
      </p:sp>
      <p:pic>
        <p:nvPicPr>
          <p:cNvPr id="18" name="Picture 17" descr="Graphical user interface, text, application, email&#10;&#10;Description automatically generated">
            <a:extLst>
              <a:ext uri="{FF2B5EF4-FFF2-40B4-BE49-F238E27FC236}">
                <a16:creationId xmlns:a16="http://schemas.microsoft.com/office/drawing/2014/main" id="{1C366C7B-4210-486C-AD06-39FB2FE43451}"/>
              </a:ext>
            </a:extLst>
          </p:cNvPr>
          <p:cNvPicPr>
            <a:picLocks noChangeAspect="1"/>
          </p:cNvPicPr>
          <p:nvPr/>
        </p:nvPicPr>
        <p:blipFill rotWithShape="1">
          <a:blip r:embed="rId3"/>
          <a:srcRect l="2904" t="11765"/>
          <a:stretch/>
        </p:blipFill>
        <p:spPr bwMode="auto">
          <a:xfrm>
            <a:off x="7739457" y="828228"/>
            <a:ext cx="4443410" cy="56821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3370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B49112-D5CF-40DF-BD98-C64FDB0AB00E}"/>
              </a:ext>
            </a:extLst>
          </p:cNvPr>
          <p:cNvSpPr txBox="1"/>
          <p:nvPr/>
        </p:nvSpPr>
        <p:spPr>
          <a:xfrm>
            <a:off x="1446213" y="599628"/>
            <a:ext cx="6440488" cy="5744650"/>
          </a:xfrm>
          <a:prstGeom prst="rect">
            <a:avLst/>
          </a:prstGeom>
          <a:noFill/>
        </p:spPr>
        <p:txBody>
          <a:bodyPr wrap="square">
            <a:spAutoFit/>
          </a:bodyPr>
          <a:lstStyle/>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See Application Guidelines for Investors.</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endPar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You must have Pre-qualified (</a:t>
            </a:r>
            <a:r>
              <a:rPr lang="en-US" sz="14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Note</a:t>
            </a: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that </a:t>
            </a:r>
            <a:r>
              <a:rPr lang="en-US" sz="1450" b="1"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ONLY</a:t>
            </a: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Operators can submit a bid).</a:t>
            </a: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endPar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Download Application Templates and Complete:</a:t>
            </a:r>
          </a:p>
          <a:p>
            <a:pPr marL="742950" lvl="1"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Section A – Applicant Detail &amp; Financial Information</a:t>
            </a:r>
          </a:p>
          <a:p>
            <a:pPr marL="742950" lvl="1"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Section B – Technical Application Summary </a:t>
            </a:r>
          </a:p>
          <a:p>
            <a:pPr marL="742950" lvl="1"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Section C – Commercial Proposal </a:t>
            </a:r>
          </a:p>
          <a:p>
            <a:pPr marL="742950" lvl="1"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Section D – HSE Summary </a:t>
            </a:r>
          </a:p>
          <a:p>
            <a:pPr marL="742950" lvl="1"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Negotiations Term sheet</a:t>
            </a:r>
          </a:p>
          <a:p>
            <a:pPr marL="742950" lvl="1" indent="-285750" algn="just" eaLnBrk="1" fontAlgn="auto" hangingPunct="1">
              <a:lnSpc>
                <a:spcPct val="150000"/>
              </a:lnSpc>
              <a:spcBef>
                <a:spcPts val="0"/>
              </a:spcBef>
              <a:spcAft>
                <a:spcPts val="0"/>
              </a:spcAft>
              <a:buClr>
                <a:srgbClr val="023F73"/>
              </a:buClr>
              <a:buFont typeface="Wingdings" panose="05000000000000000000" pitchFamily="2" charset="2"/>
              <a:buChar char="Ø"/>
              <a:defRPr/>
            </a:pPr>
            <a:endPar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lvl="1"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Pay Application Fee US$30,000 per Contract Area (3 Graticular Blocks</a:t>
            </a:r>
            <a:r>
              <a:rPr lang="en-US" sz="14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a:t>
            </a: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a:t>
            </a:r>
            <a:r>
              <a:rPr lang="en-US" sz="14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Note</a:t>
            </a: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that a fee of </a:t>
            </a:r>
            <a:r>
              <a:rPr lang="en-US" sz="145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US$5,000</a:t>
            </a:r>
            <a:r>
              <a:rPr lang="en-US" sz="14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 </a:t>
            </a: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applies for any additional graticular block above the minimum Contract Area). </a:t>
            </a:r>
          </a:p>
          <a:p>
            <a:pPr marL="285750" lvl="1"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endPar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lvl="1" indent="-285750" algn="just" eaLnBrk="1" fontAlgn="auto" hangingPunct="1">
              <a:lnSpc>
                <a:spcPct val="150000"/>
              </a:lnSpc>
              <a:spcBef>
                <a:spcPts val="0"/>
              </a:spcBef>
              <a:spcAft>
                <a:spcPts val="0"/>
              </a:spcAft>
              <a:buClr>
                <a:srgbClr val="023F73"/>
              </a:buClr>
              <a:buFont typeface="Wingdings" panose="05000000000000000000" pitchFamily="2" charset="2"/>
              <a:buChar char="v"/>
              <a:defRPr/>
            </a:pPr>
            <a:r>
              <a:rPr lang="en-US" sz="14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Submit Application Online / In-Person.</a:t>
            </a:r>
          </a:p>
        </p:txBody>
      </p:sp>
      <p:sp>
        <p:nvSpPr>
          <p:cNvPr id="6" name="TextBox 5">
            <a:extLst>
              <a:ext uri="{FF2B5EF4-FFF2-40B4-BE49-F238E27FC236}">
                <a16:creationId xmlns:a16="http://schemas.microsoft.com/office/drawing/2014/main" id="{E4E4DDD8-8860-410A-BEFC-93029D488377}"/>
              </a:ext>
            </a:extLst>
          </p:cNvPr>
          <p:cNvSpPr txBox="1"/>
          <p:nvPr/>
        </p:nvSpPr>
        <p:spPr>
          <a:xfrm>
            <a:off x="281983" y="3314700"/>
            <a:ext cx="492443" cy="322823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Application Procedure</a:t>
            </a:r>
          </a:p>
        </p:txBody>
      </p:sp>
      <p:sp>
        <p:nvSpPr>
          <p:cNvPr id="15" name="TextBox 14">
            <a:extLst>
              <a:ext uri="{FF2B5EF4-FFF2-40B4-BE49-F238E27FC236}">
                <a16:creationId xmlns:a16="http://schemas.microsoft.com/office/drawing/2014/main" id="{3555D33C-A4A8-440C-9825-D16DE8522C2C}"/>
              </a:ext>
            </a:extLst>
          </p:cNvPr>
          <p:cNvSpPr txBox="1"/>
          <p:nvPr/>
        </p:nvSpPr>
        <p:spPr>
          <a:xfrm>
            <a:off x="1524000" y="-4883"/>
            <a:ext cx="8924925" cy="569387"/>
          </a:xfrm>
          <a:prstGeom prst="rect">
            <a:avLst/>
          </a:prstGeom>
          <a:noFill/>
        </p:spPr>
        <p:txBody>
          <a:bodyPr wrap="square">
            <a:spAutoFit/>
          </a:bodyPr>
          <a:lstStyle/>
          <a:p>
            <a:pPr algn="ctr" eaLnBrk="1" fontAlgn="auto" hangingPunct="1">
              <a:spcBef>
                <a:spcPts val="0"/>
              </a:spcBef>
              <a:spcAft>
                <a:spcPts val="0"/>
              </a:spcAft>
              <a:defRPr/>
            </a:pPr>
            <a:r>
              <a:rPr lang="en-US" sz="31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Application Process for Petroleum Rights</a:t>
            </a:r>
          </a:p>
        </p:txBody>
      </p:sp>
      <p:sp>
        <p:nvSpPr>
          <p:cNvPr id="17" name="TextBox 16">
            <a:extLst>
              <a:ext uri="{FF2B5EF4-FFF2-40B4-BE49-F238E27FC236}">
                <a16:creationId xmlns:a16="http://schemas.microsoft.com/office/drawing/2014/main" id="{8BDA0955-51C5-4338-B6FD-2545179CD77E}"/>
              </a:ext>
            </a:extLst>
          </p:cNvPr>
          <p:cNvSpPr txBox="1"/>
          <p:nvPr/>
        </p:nvSpPr>
        <p:spPr>
          <a:xfrm>
            <a:off x="8456614" y="6319958"/>
            <a:ext cx="3078161" cy="419987"/>
          </a:xfrm>
          <a:prstGeom prst="rect">
            <a:avLst/>
          </a:prstGeom>
          <a:noFill/>
        </p:spPr>
        <p:txBody>
          <a:bodyPr wrap="square">
            <a:spAutoFit/>
          </a:bodyPr>
          <a:lstStyle/>
          <a:p>
            <a:pPr eaLnBrk="1" fontAlgn="auto" hangingPunct="1">
              <a:lnSpc>
                <a:spcPct val="150000"/>
              </a:lnSpc>
              <a:spcBef>
                <a:spcPts val="0"/>
              </a:spcBef>
              <a:spcAft>
                <a:spcPts val="0"/>
              </a:spcAft>
              <a:defRPr/>
            </a:pPr>
            <a:r>
              <a:rPr lang="en-US" sz="1550" dirty="0">
                <a:solidFill>
                  <a:srgbClr val="164D7D"/>
                </a:solidFill>
                <a:latin typeface="Montserrat SemiBold" panose="00000700000000000000" pitchFamily="50" charset="0"/>
                <a:ea typeface="Inter SemiBold" panose="020B05020300000000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www.pd.gov.sl/application</a:t>
            </a:r>
            <a:endParaRPr lang="en-US" sz="1550" dirty="0">
              <a:solidFill>
                <a:srgbClr val="164D7D"/>
              </a:solidFill>
              <a:latin typeface="Montserrat SemiBold" panose="00000700000000000000" pitchFamily="50" charset="0"/>
              <a:ea typeface="Inter SemiBold" panose="020B0502030000000004" pitchFamily="34" charset="0"/>
              <a:cs typeface="Open Sans" panose="020B0606030504020204" pitchFamily="34" charset="0"/>
            </a:endParaRPr>
          </a:p>
        </p:txBody>
      </p:sp>
      <p:pic>
        <p:nvPicPr>
          <p:cNvPr id="9" name="Picture 8" descr="Graphical user interface, application, Word&#10;&#10;Description automatically generated">
            <a:extLst>
              <a:ext uri="{FF2B5EF4-FFF2-40B4-BE49-F238E27FC236}">
                <a16:creationId xmlns:a16="http://schemas.microsoft.com/office/drawing/2014/main" id="{10D1E3CD-7B89-4615-98F1-EE530D52ABA5}"/>
              </a:ext>
            </a:extLst>
          </p:cNvPr>
          <p:cNvPicPr>
            <a:picLocks noChangeAspect="1"/>
          </p:cNvPicPr>
          <p:nvPr/>
        </p:nvPicPr>
        <p:blipFill rotWithShape="1">
          <a:blip r:embed="rId3"/>
          <a:srcRect l="1413" t="11185"/>
          <a:stretch/>
        </p:blipFill>
        <p:spPr bwMode="auto">
          <a:xfrm>
            <a:off x="7951824" y="599628"/>
            <a:ext cx="4259527" cy="58040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617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89E731-3646-4EDA-B999-208F9B4EF230}"/>
              </a:ext>
            </a:extLst>
          </p:cNvPr>
          <p:cNvSpPr txBox="1"/>
          <p:nvPr/>
        </p:nvSpPr>
        <p:spPr>
          <a:xfrm>
            <a:off x="1188108" y="1712752"/>
            <a:ext cx="3657600" cy="658706"/>
          </a:xfrm>
          <a:prstGeom prst="rect">
            <a:avLst/>
          </a:prstGeom>
          <a:noFill/>
        </p:spPr>
        <p:txBody>
          <a:bodyPr>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List Details of Applicants (Operator and any Partners.</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DAE3DA3B-64ED-4038-B717-9F8F00F0A725}"/>
              </a:ext>
            </a:extLst>
          </p:cNvPr>
          <p:cNvSpPr txBox="1"/>
          <p:nvPr/>
        </p:nvSpPr>
        <p:spPr>
          <a:xfrm>
            <a:off x="1232557" y="1423213"/>
            <a:ext cx="3398099"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Part I – Name(s) of Applicant(s)</a:t>
            </a:r>
          </a:p>
        </p:txBody>
      </p:sp>
      <p:sp>
        <p:nvSpPr>
          <p:cNvPr id="8" name="TextBox 7">
            <a:extLst>
              <a:ext uri="{FF2B5EF4-FFF2-40B4-BE49-F238E27FC236}">
                <a16:creationId xmlns:a16="http://schemas.microsoft.com/office/drawing/2014/main" id="{CD47C32D-1AA8-48A3-9602-223572F6DB6E}"/>
              </a:ext>
            </a:extLst>
          </p:cNvPr>
          <p:cNvSpPr txBox="1"/>
          <p:nvPr/>
        </p:nvSpPr>
        <p:spPr>
          <a:xfrm>
            <a:off x="1173550" y="116510"/>
            <a:ext cx="10599350" cy="923330"/>
          </a:xfrm>
          <a:prstGeom prst="rect">
            <a:avLst/>
          </a:prstGeom>
          <a:noFill/>
        </p:spPr>
        <p:txBody>
          <a:bodyPr wrap="square">
            <a:spAutoFit/>
          </a:bodyPr>
          <a:lstStyle/>
          <a:p>
            <a:pPr eaLnBrk="1" fontAlgn="auto" hangingPunct="1">
              <a:spcBef>
                <a:spcPts val="0"/>
              </a:spcBef>
              <a:spcAft>
                <a:spcPts val="0"/>
              </a:spcAft>
              <a:defRPr/>
            </a:pPr>
            <a:r>
              <a:rPr lang="en-US" sz="27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Application Forms: </a:t>
            </a:r>
          </a:p>
          <a:p>
            <a:pPr eaLnBrk="1" fontAlgn="auto" hangingPunct="1">
              <a:spcBef>
                <a:spcPts val="0"/>
              </a:spcBef>
              <a:spcAft>
                <a:spcPts val="0"/>
              </a:spcAft>
              <a:defRPr/>
            </a:pPr>
            <a:r>
              <a:rPr lang="en-US"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Section A – Applicant(s) Details and Financial Information</a:t>
            </a:r>
            <a:endParaRPr lang="en-ID"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29" name="TextBox 28">
            <a:extLst>
              <a:ext uri="{FF2B5EF4-FFF2-40B4-BE49-F238E27FC236}">
                <a16:creationId xmlns:a16="http://schemas.microsoft.com/office/drawing/2014/main" id="{FACE3017-23A1-4274-94A2-EB0FAFEE77CB}"/>
              </a:ext>
            </a:extLst>
          </p:cNvPr>
          <p:cNvSpPr txBox="1"/>
          <p:nvPr/>
        </p:nvSpPr>
        <p:spPr>
          <a:xfrm>
            <a:off x="272458" y="3429000"/>
            <a:ext cx="492443" cy="311393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Application Procedure</a:t>
            </a:r>
          </a:p>
        </p:txBody>
      </p:sp>
      <p:sp>
        <p:nvSpPr>
          <p:cNvPr id="32" name="TextBox 31">
            <a:extLst>
              <a:ext uri="{FF2B5EF4-FFF2-40B4-BE49-F238E27FC236}">
                <a16:creationId xmlns:a16="http://schemas.microsoft.com/office/drawing/2014/main" id="{7A1F8EBE-84EA-4506-966F-32CD113E22C1}"/>
              </a:ext>
            </a:extLst>
          </p:cNvPr>
          <p:cNvSpPr txBox="1"/>
          <p:nvPr/>
        </p:nvSpPr>
        <p:spPr>
          <a:xfrm>
            <a:off x="1223032" y="2651938"/>
            <a:ext cx="3398099"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Part II – Contract Area Applied For</a:t>
            </a:r>
          </a:p>
        </p:txBody>
      </p:sp>
      <p:sp>
        <p:nvSpPr>
          <p:cNvPr id="33" name="TextBox 32">
            <a:extLst>
              <a:ext uri="{FF2B5EF4-FFF2-40B4-BE49-F238E27FC236}">
                <a16:creationId xmlns:a16="http://schemas.microsoft.com/office/drawing/2014/main" id="{DD28A5F9-04DD-4208-BA6D-180968032BBB}"/>
              </a:ext>
            </a:extLst>
          </p:cNvPr>
          <p:cNvSpPr txBox="1"/>
          <p:nvPr/>
        </p:nvSpPr>
        <p:spPr>
          <a:xfrm>
            <a:off x="1178583" y="2846555"/>
            <a:ext cx="3657600" cy="358624"/>
          </a:xfrm>
          <a:prstGeom prst="rect">
            <a:avLst/>
          </a:prstGeom>
          <a:noFill/>
        </p:spPr>
        <p:txBody>
          <a:bodyPr>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Detail Contract Area applied for</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BC886C43-8102-4AC6-B09C-8AED05ED8328}"/>
              </a:ext>
            </a:extLst>
          </p:cNvPr>
          <p:cNvSpPr txBox="1"/>
          <p:nvPr/>
        </p:nvSpPr>
        <p:spPr>
          <a:xfrm>
            <a:off x="1203982" y="3442513"/>
            <a:ext cx="3736318"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Part III – Pre-qualification Information</a:t>
            </a:r>
          </a:p>
        </p:txBody>
      </p:sp>
      <p:sp>
        <p:nvSpPr>
          <p:cNvPr id="35" name="TextBox 34">
            <a:extLst>
              <a:ext uri="{FF2B5EF4-FFF2-40B4-BE49-F238E27FC236}">
                <a16:creationId xmlns:a16="http://schemas.microsoft.com/office/drawing/2014/main" id="{2F3CEB93-6B46-479C-BC1C-75EB60677C06}"/>
              </a:ext>
            </a:extLst>
          </p:cNvPr>
          <p:cNvSpPr txBox="1"/>
          <p:nvPr/>
        </p:nvSpPr>
        <p:spPr>
          <a:xfrm>
            <a:off x="1159532" y="3637130"/>
            <a:ext cx="3888717" cy="958789"/>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It should include a copy of each of the Applicant(s) (Operator and any Partners) Pre-qualification Application. </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E559404B-2579-4B1D-935D-E4714FCC2579}"/>
              </a:ext>
            </a:extLst>
          </p:cNvPr>
          <p:cNvSpPr txBox="1"/>
          <p:nvPr/>
        </p:nvSpPr>
        <p:spPr>
          <a:xfrm>
            <a:off x="1156357" y="4756963"/>
            <a:ext cx="3398099"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Additional Information</a:t>
            </a:r>
          </a:p>
        </p:txBody>
      </p:sp>
      <p:sp>
        <p:nvSpPr>
          <p:cNvPr id="37" name="TextBox 36">
            <a:extLst>
              <a:ext uri="{FF2B5EF4-FFF2-40B4-BE49-F238E27FC236}">
                <a16:creationId xmlns:a16="http://schemas.microsoft.com/office/drawing/2014/main" id="{DED8719D-751A-4FA1-9138-638DCCA6C88B}"/>
              </a:ext>
            </a:extLst>
          </p:cNvPr>
          <p:cNvSpPr txBox="1"/>
          <p:nvPr/>
        </p:nvSpPr>
        <p:spPr>
          <a:xfrm>
            <a:off x="1111907" y="4951580"/>
            <a:ext cx="4174467" cy="1859035"/>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 brief description of technical and industrial information available to the Applicant.</a:t>
            </a: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Particulars of Financial Resources:</a:t>
            </a:r>
          </a:p>
          <a:p>
            <a:pPr marL="742950" lvl="1" indent="-285750" eaLnBrk="1" fontAlgn="auto" hangingPunct="1">
              <a:lnSpc>
                <a:spcPct val="150000"/>
              </a:lnSpc>
              <a:spcBef>
                <a:spcPts val="0"/>
              </a:spcBef>
              <a:spcAft>
                <a:spcPts val="0"/>
              </a:spcAft>
              <a:buClr>
                <a:srgbClr val="164D7D"/>
              </a:buClr>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Capital</a:t>
            </a:r>
          </a:p>
          <a:p>
            <a:pPr marL="742950" lvl="1" indent="-285750" eaLnBrk="1" fontAlgn="auto" hangingPunct="1">
              <a:lnSpc>
                <a:spcPct val="150000"/>
              </a:lnSpc>
              <a:spcBef>
                <a:spcPts val="0"/>
              </a:spcBef>
              <a:spcAft>
                <a:spcPts val="0"/>
              </a:spcAft>
              <a:buClr>
                <a:srgbClr val="164D7D"/>
              </a:buClr>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Credit Facilities</a:t>
            </a:r>
          </a:p>
          <a:p>
            <a:pPr marL="742950" lvl="1" indent="-285750" eaLnBrk="1" fontAlgn="auto" hangingPunct="1">
              <a:lnSpc>
                <a:spcPct val="150000"/>
              </a:lnSpc>
              <a:spcBef>
                <a:spcPts val="0"/>
              </a:spcBef>
              <a:spcAft>
                <a:spcPts val="0"/>
              </a:spcAft>
              <a:buClr>
                <a:srgbClr val="164D7D"/>
              </a:buClr>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Guarantees (Parent Company)</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8B5C6942-EA15-239A-1B6E-B3E51C101197}"/>
              </a:ext>
            </a:extLst>
          </p:cNvPr>
          <p:cNvPicPr>
            <a:picLocks noChangeAspect="1"/>
          </p:cNvPicPr>
          <p:nvPr/>
        </p:nvPicPr>
        <p:blipFill>
          <a:blip r:embed="rId2"/>
          <a:stretch>
            <a:fillRect/>
          </a:stretch>
        </p:blipFill>
        <p:spPr>
          <a:xfrm>
            <a:off x="7561346" y="1272524"/>
            <a:ext cx="3771110" cy="5508000"/>
          </a:xfrm>
          <a:prstGeom prst="rect">
            <a:avLst/>
          </a:prstGeom>
        </p:spPr>
      </p:pic>
    </p:spTree>
    <p:extLst>
      <p:ext uri="{BB962C8B-B14F-4D97-AF65-F5344CB8AC3E}">
        <p14:creationId xmlns:p14="http://schemas.microsoft.com/office/powerpoint/2010/main" val="99497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89E731-3646-4EDA-B999-208F9B4EF230}"/>
              </a:ext>
            </a:extLst>
          </p:cNvPr>
          <p:cNvSpPr txBox="1"/>
          <p:nvPr/>
        </p:nvSpPr>
        <p:spPr>
          <a:xfrm>
            <a:off x="1188108" y="1712752"/>
            <a:ext cx="3657600" cy="658706"/>
          </a:xfrm>
          <a:prstGeom prst="rect">
            <a:avLst/>
          </a:prstGeom>
          <a:noFill/>
        </p:spPr>
        <p:txBody>
          <a:bodyPr>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Demonstrate Applicant’s current assessment of the resource potential.</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DAE3DA3B-64ED-4038-B717-9F8F00F0A725}"/>
              </a:ext>
            </a:extLst>
          </p:cNvPr>
          <p:cNvSpPr txBox="1"/>
          <p:nvPr/>
        </p:nvSpPr>
        <p:spPr>
          <a:xfrm>
            <a:off x="1232557" y="1423213"/>
            <a:ext cx="3398099"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Part I – Technical Assessment</a:t>
            </a:r>
          </a:p>
        </p:txBody>
      </p:sp>
      <p:sp>
        <p:nvSpPr>
          <p:cNvPr id="8" name="TextBox 7">
            <a:extLst>
              <a:ext uri="{FF2B5EF4-FFF2-40B4-BE49-F238E27FC236}">
                <a16:creationId xmlns:a16="http://schemas.microsoft.com/office/drawing/2014/main" id="{CD47C32D-1AA8-48A3-9602-223572F6DB6E}"/>
              </a:ext>
            </a:extLst>
          </p:cNvPr>
          <p:cNvSpPr txBox="1"/>
          <p:nvPr/>
        </p:nvSpPr>
        <p:spPr>
          <a:xfrm>
            <a:off x="1173550" y="116510"/>
            <a:ext cx="10599350" cy="923330"/>
          </a:xfrm>
          <a:prstGeom prst="rect">
            <a:avLst/>
          </a:prstGeom>
          <a:noFill/>
        </p:spPr>
        <p:txBody>
          <a:bodyPr wrap="square">
            <a:spAutoFit/>
          </a:bodyPr>
          <a:lstStyle/>
          <a:p>
            <a:pPr eaLnBrk="1" fontAlgn="auto" hangingPunct="1">
              <a:spcBef>
                <a:spcPts val="0"/>
              </a:spcBef>
              <a:spcAft>
                <a:spcPts val="0"/>
              </a:spcAft>
              <a:defRPr/>
            </a:pPr>
            <a:r>
              <a:rPr lang="en-US" sz="27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Application Forms: </a:t>
            </a:r>
          </a:p>
          <a:p>
            <a:pPr eaLnBrk="1" fontAlgn="auto" hangingPunct="1">
              <a:spcBef>
                <a:spcPts val="0"/>
              </a:spcBef>
              <a:spcAft>
                <a:spcPts val="0"/>
              </a:spcAft>
              <a:defRPr/>
            </a:pPr>
            <a:r>
              <a:rPr lang="en-US"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Section B – Technical Proposal Summary</a:t>
            </a:r>
            <a:endParaRPr lang="en-ID"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29" name="TextBox 28">
            <a:extLst>
              <a:ext uri="{FF2B5EF4-FFF2-40B4-BE49-F238E27FC236}">
                <a16:creationId xmlns:a16="http://schemas.microsoft.com/office/drawing/2014/main" id="{FACE3017-23A1-4274-94A2-EB0FAFEE77CB}"/>
              </a:ext>
            </a:extLst>
          </p:cNvPr>
          <p:cNvSpPr txBox="1"/>
          <p:nvPr/>
        </p:nvSpPr>
        <p:spPr>
          <a:xfrm>
            <a:off x="272458" y="3429000"/>
            <a:ext cx="492443" cy="311393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Application Procedure</a:t>
            </a:r>
          </a:p>
        </p:txBody>
      </p:sp>
      <p:sp>
        <p:nvSpPr>
          <p:cNvPr id="32" name="TextBox 31">
            <a:extLst>
              <a:ext uri="{FF2B5EF4-FFF2-40B4-BE49-F238E27FC236}">
                <a16:creationId xmlns:a16="http://schemas.microsoft.com/office/drawing/2014/main" id="{7A1F8EBE-84EA-4506-966F-32CD113E22C1}"/>
              </a:ext>
            </a:extLst>
          </p:cNvPr>
          <p:cNvSpPr txBox="1"/>
          <p:nvPr/>
        </p:nvSpPr>
        <p:spPr>
          <a:xfrm>
            <a:off x="1223032" y="2651938"/>
            <a:ext cx="3398099"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Part II – Exploration Work Program</a:t>
            </a:r>
          </a:p>
        </p:txBody>
      </p:sp>
      <p:sp>
        <p:nvSpPr>
          <p:cNvPr id="33" name="TextBox 32">
            <a:extLst>
              <a:ext uri="{FF2B5EF4-FFF2-40B4-BE49-F238E27FC236}">
                <a16:creationId xmlns:a16="http://schemas.microsoft.com/office/drawing/2014/main" id="{DD28A5F9-04DD-4208-BA6D-180968032BBB}"/>
              </a:ext>
            </a:extLst>
          </p:cNvPr>
          <p:cNvSpPr txBox="1"/>
          <p:nvPr/>
        </p:nvSpPr>
        <p:spPr>
          <a:xfrm>
            <a:off x="1178583" y="2846555"/>
            <a:ext cx="3657600" cy="958789"/>
          </a:xfrm>
          <a:prstGeom prst="rect">
            <a:avLst/>
          </a:prstGeom>
          <a:noFill/>
        </p:spPr>
        <p:txBody>
          <a:bodyPr>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Demonstrates Applicants future plans to undertake exploration work program and evaluate the acreage.</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BC886C43-8102-4AC6-B09C-8AED05ED8328}"/>
              </a:ext>
            </a:extLst>
          </p:cNvPr>
          <p:cNvSpPr txBox="1"/>
          <p:nvPr/>
        </p:nvSpPr>
        <p:spPr>
          <a:xfrm>
            <a:off x="1173550" y="4766132"/>
            <a:ext cx="3866997" cy="784830"/>
          </a:xfrm>
          <a:prstGeom prst="rect">
            <a:avLst/>
          </a:prstGeom>
          <a:noFill/>
        </p:spPr>
        <p:txBody>
          <a:bodyPr wrap="square">
            <a:spAutoFit/>
          </a:bodyPr>
          <a:lstStyle/>
          <a:p>
            <a:pPr eaLnBrk="1" fontAlgn="auto" hangingPunct="1">
              <a:spcBef>
                <a:spcPts val="0"/>
              </a:spcBef>
              <a:spcAft>
                <a:spcPts val="0"/>
              </a:spcAft>
              <a:defRPr/>
            </a:pPr>
            <a:r>
              <a:rPr lang="en-US" sz="150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Note:</a:t>
            </a:r>
          </a:p>
          <a:p>
            <a:pPr eaLnBrk="1" fontAlgn="auto" hangingPunct="1">
              <a:spcBef>
                <a:spcPts val="0"/>
              </a:spcBef>
              <a:spcAft>
                <a:spcPts val="0"/>
              </a:spcAft>
              <a:defRPr/>
            </a:pPr>
            <a:r>
              <a:rPr lang="en-US" sz="15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Section B forms a crucial part of the application and evaluation criteria </a:t>
            </a:r>
          </a:p>
        </p:txBody>
      </p:sp>
      <p:pic>
        <p:nvPicPr>
          <p:cNvPr id="3" name="Picture 2">
            <a:extLst>
              <a:ext uri="{FF2B5EF4-FFF2-40B4-BE49-F238E27FC236}">
                <a16:creationId xmlns:a16="http://schemas.microsoft.com/office/drawing/2014/main" id="{13B2631C-73E8-7B16-E5EB-D75605FFE5D5}"/>
              </a:ext>
            </a:extLst>
          </p:cNvPr>
          <p:cNvPicPr>
            <a:picLocks noChangeAspect="1"/>
          </p:cNvPicPr>
          <p:nvPr/>
        </p:nvPicPr>
        <p:blipFill>
          <a:blip r:embed="rId2"/>
          <a:stretch>
            <a:fillRect/>
          </a:stretch>
        </p:blipFill>
        <p:spPr>
          <a:xfrm>
            <a:off x="7725668" y="1423213"/>
            <a:ext cx="3707028" cy="5400000"/>
          </a:xfrm>
          <a:prstGeom prst="rect">
            <a:avLst/>
          </a:prstGeom>
        </p:spPr>
      </p:pic>
    </p:spTree>
    <p:extLst>
      <p:ext uri="{BB962C8B-B14F-4D97-AF65-F5344CB8AC3E}">
        <p14:creationId xmlns:p14="http://schemas.microsoft.com/office/powerpoint/2010/main" val="519207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89E731-3646-4EDA-B999-208F9B4EF230}"/>
              </a:ext>
            </a:extLst>
          </p:cNvPr>
          <p:cNvSpPr txBox="1"/>
          <p:nvPr/>
        </p:nvSpPr>
        <p:spPr>
          <a:xfrm>
            <a:off x="1188108" y="1779427"/>
            <a:ext cx="3707704" cy="1258871"/>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Pre-qualification payment confirmation.</a:t>
            </a: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Licensing Round Application payment confirmation.</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DAE3DA3B-64ED-4038-B717-9F8F00F0A725}"/>
              </a:ext>
            </a:extLst>
          </p:cNvPr>
          <p:cNvSpPr txBox="1"/>
          <p:nvPr/>
        </p:nvSpPr>
        <p:spPr>
          <a:xfrm>
            <a:off x="1232557" y="1489888"/>
            <a:ext cx="3398099"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Part I – Fees</a:t>
            </a:r>
          </a:p>
        </p:txBody>
      </p:sp>
      <p:sp>
        <p:nvSpPr>
          <p:cNvPr id="8" name="TextBox 7">
            <a:extLst>
              <a:ext uri="{FF2B5EF4-FFF2-40B4-BE49-F238E27FC236}">
                <a16:creationId xmlns:a16="http://schemas.microsoft.com/office/drawing/2014/main" id="{CD47C32D-1AA8-48A3-9602-223572F6DB6E}"/>
              </a:ext>
            </a:extLst>
          </p:cNvPr>
          <p:cNvSpPr txBox="1"/>
          <p:nvPr/>
        </p:nvSpPr>
        <p:spPr>
          <a:xfrm>
            <a:off x="1173550" y="116510"/>
            <a:ext cx="10599350" cy="923330"/>
          </a:xfrm>
          <a:prstGeom prst="rect">
            <a:avLst/>
          </a:prstGeom>
          <a:noFill/>
        </p:spPr>
        <p:txBody>
          <a:bodyPr wrap="square">
            <a:spAutoFit/>
          </a:bodyPr>
          <a:lstStyle/>
          <a:p>
            <a:pPr eaLnBrk="1" fontAlgn="auto" hangingPunct="1">
              <a:spcBef>
                <a:spcPts val="0"/>
              </a:spcBef>
              <a:spcAft>
                <a:spcPts val="0"/>
              </a:spcAft>
              <a:defRPr/>
            </a:pPr>
            <a:r>
              <a:rPr lang="en-US" sz="27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Application Forms: </a:t>
            </a:r>
          </a:p>
          <a:p>
            <a:pPr eaLnBrk="1" fontAlgn="auto" hangingPunct="1">
              <a:spcBef>
                <a:spcPts val="0"/>
              </a:spcBef>
              <a:spcAft>
                <a:spcPts val="0"/>
              </a:spcAft>
              <a:defRPr/>
            </a:pPr>
            <a:r>
              <a:rPr lang="en-US"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Section C – Commercial Proposal </a:t>
            </a:r>
            <a:endParaRPr lang="en-ID"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29" name="TextBox 28">
            <a:extLst>
              <a:ext uri="{FF2B5EF4-FFF2-40B4-BE49-F238E27FC236}">
                <a16:creationId xmlns:a16="http://schemas.microsoft.com/office/drawing/2014/main" id="{FACE3017-23A1-4274-94A2-EB0FAFEE77CB}"/>
              </a:ext>
            </a:extLst>
          </p:cNvPr>
          <p:cNvSpPr txBox="1"/>
          <p:nvPr/>
        </p:nvSpPr>
        <p:spPr>
          <a:xfrm>
            <a:off x="272458" y="3429000"/>
            <a:ext cx="492443" cy="311393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Application Procedure</a:t>
            </a:r>
          </a:p>
        </p:txBody>
      </p:sp>
      <p:sp>
        <p:nvSpPr>
          <p:cNvPr id="32" name="TextBox 31">
            <a:extLst>
              <a:ext uri="{FF2B5EF4-FFF2-40B4-BE49-F238E27FC236}">
                <a16:creationId xmlns:a16="http://schemas.microsoft.com/office/drawing/2014/main" id="{7A1F8EBE-84EA-4506-966F-32CD113E22C1}"/>
              </a:ext>
            </a:extLst>
          </p:cNvPr>
          <p:cNvSpPr txBox="1"/>
          <p:nvPr/>
        </p:nvSpPr>
        <p:spPr>
          <a:xfrm>
            <a:off x="1223032" y="3252013"/>
            <a:ext cx="3398099"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Part II – Biddable Items</a:t>
            </a:r>
          </a:p>
        </p:txBody>
      </p:sp>
      <p:sp>
        <p:nvSpPr>
          <p:cNvPr id="33" name="TextBox 32">
            <a:extLst>
              <a:ext uri="{FF2B5EF4-FFF2-40B4-BE49-F238E27FC236}">
                <a16:creationId xmlns:a16="http://schemas.microsoft.com/office/drawing/2014/main" id="{DD28A5F9-04DD-4208-BA6D-180968032BBB}"/>
              </a:ext>
            </a:extLst>
          </p:cNvPr>
          <p:cNvSpPr txBox="1"/>
          <p:nvPr/>
        </p:nvSpPr>
        <p:spPr>
          <a:xfrm>
            <a:off x="1178583" y="3446630"/>
            <a:ext cx="3657600" cy="358624"/>
          </a:xfrm>
          <a:prstGeom prst="rect">
            <a:avLst/>
          </a:prstGeom>
          <a:noFill/>
        </p:spPr>
        <p:txBody>
          <a:bodyPr>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Minimum expenditure for each period.</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34FD61E-0FD1-4229-87B8-6823863A2C30}"/>
              </a:ext>
            </a:extLst>
          </p:cNvPr>
          <p:cNvSpPr txBox="1"/>
          <p:nvPr/>
        </p:nvSpPr>
        <p:spPr>
          <a:xfrm>
            <a:off x="1137307" y="4595038"/>
            <a:ext cx="3398099"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Part III – Additional Aspects</a:t>
            </a:r>
          </a:p>
        </p:txBody>
      </p:sp>
      <p:sp>
        <p:nvSpPr>
          <p:cNvPr id="31" name="TextBox 30">
            <a:extLst>
              <a:ext uri="{FF2B5EF4-FFF2-40B4-BE49-F238E27FC236}">
                <a16:creationId xmlns:a16="http://schemas.microsoft.com/office/drawing/2014/main" id="{810C45C6-BD0E-4CF0-B6B5-07B38802E896}"/>
              </a:ext>
            </a:extLst>
          </p:cNvPr>
          <p:cNvSpPr txBox="1"/>
          <p:nvPr/>
        </p:nvSpPr>
        <p:spPr>
          <a:xfrm>
            <a:off x="1092858" y="4789655"/>
            <a:ext cx="3657600" cy="1558953"/>
          </a:xfrm>
          <a:prstGeom prst="rect">
            <a:avLst/>
          </a:prstGeom>
          <a:noFill/>
        </p:spPr>
        <p:txBody>
          <a:bodyPr>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Applicant provides details of:</a:t>
            </a:r>
          </a:p>
          <a:p>
            <a:pPr marL="742950" lvl="1" indent="-285750" eaLnBrk="1" fontAlgn="auto" hangingPunct="1">
              <a:lnSpc>
                <a:spcPct val="150000"/>
              </a:lnSpc>
              <a:spcBef>
                <a:spcPts val="0"/>
              </a:spcBef>
              <a:spcAft>
                <a:spcPts val="0"/>
              </a:spcAft>
              <a:buClr>
                <a:srgbClr val="164D7D"/>
              </a:buClr>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Training and Development</a:t>
            </a:r>
          </a:p>
          <a:p>
            <a:pPr marL="742950" lvl="1" indent="-285750" eaLnBrk="1" fontAlgn="auto" hangingPunct="1">
              <a:lnSpc>
                <a:spcPct val="150000"/>
              </a:lnSpc>
              <a:spcBef>
                <a:spcPts val="0"/>
              </a:spcBef>
              <a:spcAft>
                <a:spcPts val="0"/>
              </a:spcAft>
              <a:buClr>
                <a:srgbClr val="164D7D"/>
              </a:buClr>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Social Projects</a:t>
            </a:r>
          </a:p>
          <a:p>
            <a:pPr marL="742950" lvl="1" indent="-285750" eaLnBrk="1" fontAlgn="auto" hangingPunct="1">
              <a:lnSpc>
                <a:spcPct val="150000"/>
              </a:lnSpc>
              <a:spcBef>
                <a:spcPts val="0"/>
              </a:spcBef>
              <a:spcAft>
                <a:spcPts val="0"/>
              </a:spcAft>
              <a:buClr>
                <a:srgbClr val="164D7D"/>
              </a:buClr>
              <a:buFont typeface="Wingdings" panose="05000000000000000000" pitchFamily="2" charset="2"/>
              <a:buChar char="ü"/>
              <a:defRPr/>
            </a:pPr>
            <a:r>
              <a:rPr lang="en-ID"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Any other info that adds value to application.</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5319FFCE-090C-9198-6CD7-24133FB1A1A7}"/>
              </a:ext>
            </a:extLst>
          </p:cNvPr>
          <p:cNvPicPr>
            <a:picLocks noChangeAspect="1"/>
          </p:cNvPicPr>
          <p:nvPr/>
        </p:nvPicPr>
        <p:blipFill>
          <a:blip r:embed="rId2"/>
          <a:stretch>
            <a:fillRect/>
          </a:stretch>
        </p:blipFill>
        <p:spPr>
          <a:xfrm>
            <a:off x="7355819" y="1233490"/>
            <a:ext cx="3865137" cy="5580000"/>
          </a:xfrm>
          <a:prstGeom prst="rect">
            <a:avLst/>
          </a:prstGeom>
        </p:spPr>
      </p:pic>
    </p:spTree>
    <p:extLst>
      <p:ext uri="{BB962C8B-B14F-4D97-AF65-F5344CB8AC3E}">
        <p14:creationId xmlns:p14="http://schemas.microsoft.com/office/powerpoint/2010/main" val="3294343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E3DA3B-64ED-4038-B717-9F8F00F0A725}"/>
              </a:ext>
            </a:extLst>
          </p:cNvPr>
          <p:cNvSpPr txBox="1"/>
          <p:nvPr/>
        </p:nvSpPr>
        <p:spPr>
          <a:xfrm>
            <a:off x="1242081" y="1423213"/>
            <a:ext cx="4568169" cy="4900765"/>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Provide QHSE Policy</a:t>
            </a: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Evidence of established and implemented QHSE Management System</a:t>
            </a: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QHSE Certificates (ISO 9001, ISO 14001 etc.)</a:t>
            </a: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 copy of CSR Reports</a:t>
            </a: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QHSE record for past 3 years</a:t>
            </a: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Plan for prevention of pollution</a:t>
            </a: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Plan for handling of waste</a:t>
            </a:r>
          </a:p>
        </p:txBody>
      </p:sp>
      <p:sp>
        <p:nvSpPr>
          <p:cNvPr id="8" name="TextBox 7">
            <a:extLst>
              <a:ext uri="{FF2B5EF4-FFF2-40B4-BE49-F238E27FC236}">
                <a16:creationId xmlns:a16="http://schemas.microsoft.com/office/drawing/2014/main" id="{CD47C32D-1AA8-48A3-9602-223572F6DB6E}"/>
              </a:ext>
            </a:extLst>
          </p:cNvPr>
          <p:cNvSpPr txBox="1"/>
          <p:nvPr/>
        </p:nvSpPr>
        <p:spPr>
          <a:xfrm>
            <a:off x="1173550" y="116510"/>
            <a:ext cx="10599350" cy="923330"/>
          </a:xfrm>
          <a:prstGeom prst="rect">
            <a:avLst/>
          </a:prstGeom>
          <a:noFill/>
        </p:spPr>
        <p:txBody>
          <a:bodyPr wrap="square">
            <a:spAutoFit/>
          </a:bodyPr>
          <a:lstStyle/>
          <a:p>
            <a:pPr eaLnBrk="1" fontAlgn="auto" hangingPunct="1">
              <a:spcBef>
                <a:spcPts val="0"/>
              </a:spcBef>
              <a:spcAft>
                <a:spcPts val="0"/>
              </a:spcAft>
              <a:defRPr/>
            </a:pPr>
            <a:r>
              <a:rPr lang="en-US" sz="27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Application Forms: </a:t>
            </a:r>
          </a:p>
          <a:p>
            <a:pPr eaLnBrk="1" fontAlgn="auto" hangingPunct="1">
              <a:spcBef>
                <a:spcPts val="0"/>
              </a:spcBef>
              <a:spcAft>
                <a:spcPts val="0"/>
              </a:spcAft>
              <a:defRPr/>
            </a:pPr>
            <a:r>
              <a:rPr lang="en-US"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Section D – Health, Safety &amp; Environment Summary</a:t>
            </a:r>
            <a:endParaRPr lang="en-ID"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29" name="TextBox 28">
            <a:extLst>
              <a:ext uri="{FF2B5EF4-FFF2-40B4-BE49-F238E27FC236}">
                <a16:creationId xmlns:a16="http://schemas.microsoft.com/office/drawing/2014/main" id="{FACE3017-23A1-4274-94A2-EB0FAFEE77CB}"/>
              </a:ext>
            </a:extLst>
          </p:cNvPr>
          <p:cNvSpPr txBox="1"/>
          <p:nvPr/>
        </p:nvSpPr>
        <p:spPr>
          <a:xfrm>
            <a:off x="272458" y="3429000"/>
            <a:ext cx="492443" cy="311393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Application Procedure</a:t>
            </a:r>
          </a:p>
        </p:txBody>
      </p:sp>
      <p:pic>
        <p:nvPicPr>
          <p:cNvPr id="6" name="Picture 5">
            <a:extLst>
              <a:ext uri="{FF2B5EF4-FFF2-40B4-BE49-F238E27FC236}">
                <a16:creationId xmlns:a16="http://schemas.microsoft.com/office/drawing/2014/main" id="{2088C8F0-1BAC-4F38-87B1-CF26FE66E544}"/>
              </a:ext>
            </a:extLst>
          </p:cNvPr>
          <p:cNvPicPr>
            <a:picLocks noChangeAspect="1"/>
          </p:cNvPicPr>
          <p:nvPr/>
        </p:nvPicPr>
        <p:blipFill rotWithShape="1">
          <a:blip r:embed="rId2"/>
          <a:srcRect l="1553"/>
          <a:stretch/>
        </p:blipFill>
        <p:spPr>
          <a:xfrm>
            <a:off x="7600950" y="1377490"/>
            <a:ext cx="3698937" cy="5364000"/>
          </a:xfrm>
          <a:prstGeom prst="rect">
            <a:avLst/>
          </a:prstGeom>
        </p:spPr>
      </p:pic>
    </p:spTree>
    <p:extLst>
      <p:ext uri="{BB962C8B-B14F-4D97-AF65-F5344CB8AC3E}">
        <p14:creationId xmlns:p14="http://schemas.microsoft.com/office/powerpoint/2010/main" val="131687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E3DA3B-64ED-4038-B717-9F8F00F0A725}"/>
              </a:ext>
            </a:extLst>
          </p:cNvPr>
          <p:cNvSpPr txBox="1"/>
          <p:nvPr/>
        </p:nvSpPr>
        <p:spPr>
          <a:xfrm>
            <a:off x="1242081" y="1223188"/>
            <a:ext cx="5415894" cy="1671740"/>
          </a:xfrm>
          <a:prstGeom prst="rect">
            <a:avLst/>
          </a:prstGeom>
          <a:noFill/>
        </p:spPr>
        <p:txBody>
          <a:bodyPr wrap="square">
            <a:spAutoFit/>
          </a:bodyPr>
          <a:lstStyle/>
          <a:p>
            <a:pPr marL="285750" indent="-285750" algn="just" eaLnBrk="1" fontAlgn="auto" hangingPunct="1">
              <a:lnSpc>
                <a:spcPct val="150000"/>
              </a:lnSpc>
              <a:spcBef>
                <a:spcPts val="0"/>
              </a:spcBef>
              <a:spcAft>
                <a:spcPts val="0"/>
              </a:spcAft>
              <a:buClr>
                <a:srgbClr val="164D7D"/>
              </a:buClr>
              <a:buFont typeface="Wingdings" panose="05000000000000000000" pitchFamily="2" charset="2"/>
              <a:buChar char="Ø"/>
              <a:defRPr/>
            </a:pPr>
            <a:r>
              <a:rPr lang="en-GB"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In awarding a Petroleum License, the Petroleum Directorate must be satisfied that the Applicant has developed an exploration strategy and work program that will advance the assessment and understanding of the petroleum potential of the permit area.</a:t>
            </a:r>
          </a:p>
        </p:txBody>
      </p:sp>
      <p:sp>
        <p:nvSpPr>
          <p:cNvPr id="8" name="TextBox 7">
            <a:extLst>
              <a:ext uri="{FF2B5EF4-FFF2-40B4-BE49-F238E27FC236}">
                <a16:creationId xmlns:a16="http://schemas.microsoft.com/office/drawing/2014/main" id="{CD47C32D-1AA8-48A3-9602-223572F6DB6E}"/>
              </a:ext>
            </a:extLst>
          </p:cNvPr>
          <p:cNvSpPr txBox="1"/>
          <p:nvPr/>
        </p:nvSpPr>
        <p:spPr>
          <a:xfrm>
            <a:off x="1173550" y="116510"/>
            <a:ext cx="10599350" cy="507831"/>
          </a:xfrm>
          <a:prstGeom prst="rect">
            <a:avLst/>
          </a:prstGeom>
          <a:noFill/>
        </p:spPr>
        <p:txBody>
          <a:bodyPr wrap="square">
            <a:spAutoFit/>
          </a:bodyPr>
          <a:lstStyle/>
          <a:p>
            <a:pPr eaLnBrk="1" fontAlgn="auto" hangingPunct="1">
              <a:spcBef>
                <a:spcPts val="0"/>
              </a:spcBef>
              <a:spcAft>
                <a:spcPts val="0"/>
              </a:spcAft>
              <a:defRPr/>
            </a:pPr>
            <a:r>
              <a:rPr lang="en-US" sz="27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Bid Evaluation</a:t>
            </a:r>
            <a:endParaRPr lang="en-ID" sz="27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29" name="TextBox 28">
            <a:extLst>
              <a:ext uri="{FF2B5EF4-FFF2-40B4-BE49-F238E27FC236}">
                <a16:creationId xmlns:a16="http://schemas.microsoft.com/office/drawing/2014/main" id="{FACE3017-23A1-4274-94A2-EB0FAFEE77CB}"/>
              </a:ext>
            </a:extLst>
          </p:cNvPr>
          <p:cNvSpPr txBox="1"/>
          <p:nvPr/>
        </p:nvSpPr>
        <p:spPr>
          <a:xfrm>
            <a:off x="272458" y="3429000"/>
            <a:ext cx="492443" cy="311393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Application Procedure</a:t>
            </a:r>
          </a:p>
        </p:txBody>
      </p:sp>
      <p:sp>
        <p:nvSpPr>
          <p:cNvPr id="31" name="TextBox 30">
            <a:extLst>
              <a:ext uri="{FF2B5EF4-FFF2-40B4-BE49-F238E27FC236}">
                <a16:creationId xmlns:a16="http://schemas.microsoft.com/office/drawing/2014/main" id="{39864F5C-3F1B-4429-A2F4-018C4980FAE1}"/>
              </a:ext>
            </a:extLst>
          </p:cNvPr>
          <p:cNvSpPr txBox="1"/>
          <p:nvPr/>
        </p:nvSpPr>
        <p:spPr>
          <a:xfrm>
            <a:off x="1164951" y="3190401"/>
            <a:ext cx="5415894" cy="1671740"/>
          </a:xfrm>
          <a:prstGeom prst="rect">
            <a:avLst/>
          </a:prstGeom>
          <a:noFill/>
        </p:spPr>
        <p:txBody>
          <a:bodyPr wrap="square">
            <a:spAutoFit/>
          </a:bodyPr>
          <a:lstStyle/>
          <a:p>
            <a:pPr marL="285750" indent="-285750" algn="just" eaLnBrk="1" fontAlgn="auto" hangingPunct="1">
              <a:lnSpc>
                <a:spcPct val="150000"/>
              </a:lnSpc>
              <a:spcBef>
                <a:spcPts val="0"/>
              </a:spcBef>
              <a:spcAft>
                <a:spcPts val="0"/>
              </a:spcAft>
              <a:buClr>
                <a:srgbClr val="164D7D"/>
              </a:buClr>
              <a:buFont typeface="Wingdings" panose="05000000000000000000" pitchFamily="2" charset="2"/>
              <a:buChar char="Ø"/>
              <a:defRPr/>
            </a:pPr>
            <a:r>
              <a:rPr lang="en-GB"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The strategy must be underpinned by a sound technical assessment of the Contract Area, along with evidence of the technical, financial and other capabilities necessary to facilitate the smooth implementation of the work program.</a:t>
            </a:r>
          </a:p>
        </p:txBody>
      </p:sp>
      <p:sp>
        <p:nvSpPr>
          <p:cNvPr id="32" name="TextBox 31">
            <a:extLst>
              <a:ext uri="{FF2B5EF4-FFF2-40B4-BE49-F238E27FC236}">
                <a16:creationId xmlns:a16="http://schemas.microsoft.com/office/drawing/2014/main" id="{0C0DB354-7374-4E3B-81D2-37B1BE93287E}"/>
              </a:ext>
            </a:extLst>
          </p:cNvPr>
          <p:cNvSpPr txBox="1"/>
          <p:nvPr/>
        </p:nvSpPr>
        <p:spPr>
          <a:xfrm>
            <a:off x="1117326" y="5117284"/>
            <a:ext cx="5415894" cy="1671740"/>
          </a:xfrm>
          <a:prstGeom prst="rect">
            <a:avLst/>
          </a:prstGeom>
          <a:noFill/>
        </p:spPr>
        <p:txBody>
          <a:bodyPr wrap="square">
            <a:spAutoFit/>
          </a:bodyPr>
          <a:lstStyle/>
          <a:p>
            <a:pPr marL="285750" indent="-285750" algn="just" eaLnBrk="1" fontAlgn="auto" hangingPunct="1">
              <a:lnSpc>
                <a:spcPct val="150000"/>
              </a:lnSpc>
              <a:spcBef>
                <a:spcPts val="0"/>
              </a:spcBef>
              <a:spcAft>
                <a:spcPts val="0"/>
              </a:spcAft>
              <a:buClr>
                <a:srgbClr val="164D7D"/>
              </a:buClr>
              <a:buFont typeface="Wingdings" panose="05000000000000000000" pitchFamily="2" charset="2"/>
              <a:buChar char="Ø"/>
              <a:defRPr/>
            </a:pPr>
            <a:r>
              <a:rPr lang="en-GB"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Consideration may also be given to any past performance issues, either within the jurisdiction of Sierra Leone or internationally, that may impact on the ability of the Applicant to undertake the proposed work program.</a:t>
            </a:r>
          </a:p>
        </p:txBody>
      </p:sp>
      <p:pic>
        <p:nvPicPr>
          <p:cNvPr id="3" name="Picture 2">
            <a:extLst>
              <a:ext uri="{FF2B5EF4-FFF2-40B4-BE49-F238E27FC236}">
                <a16:creationId xmlns:a16="http://schemas.microsoft.com/office/drawing/2014/main" id="{47AB6C59-ADAF-4CE9-9E17-7A70EF719B93}"/>
              </a:ext>
            </a:extLst>
          </p:cNvPr>
          <p:cNvPicPr>
            <a:picLocks noChangeAspect="1"/>
          </p:cNvPicPr>
          <p:nvPr/>
        </p:nvPicPr>
        <p:blipFill>
          <a:blip r:embed="rId2"/>
          <a:stretch>
            <a:fillRect/>
          </a:stretch>
        </p:blipFill>
        <p:spPr>
          <a:xfrm>
            <a:off x="7306753" y="1363623"/>
            <a:ext cx="4790859" cy="5508000"/>
          </a:xfrm>
          <a:prstGeom prst="rect">
            <a:avLst/>
          </a:prstGeom>
        </p:spPr>
      </p:pic>
    </p:spTree>
    <p:extLst>
      <p:ext uri="{BB962C8B-B14F-4D97-AF65-F5344CB8AC3E}">
        <p14:creationId xmlns:p14="http://schemas.microsoft.com/office/powerpoint/2010/main" val="320747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CEDBABE-13A7-4C81-90CD-D5B75C91D327}"/>
              </a:ext>
            </a:extLst>
          </p:cNvPr>
          <p:cNvSpPr txBox="1"/>
          <p:nvPr/>
        </p:nvSpPr>
        <p:spPr>
          <a:xfrm>
            <a:off x="281983" y="3190875"/>
            <a:ext cx="492443" cy="3352058"/>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About Us - Management</a:t>
            </a:r>
          </a:p>
        </p:txBody>
      </p:sp>
      <p:sp>
        <p:nvSpPr>
          <p:cNvPr id="14" name="TextBox 28">
            <a:extLst>
              <a:ext uri="{FF2B5EF4-FFF2-40B4-BE49-F238E27FC236}">
                <a16:creationId xmlns:a16="http://schemas.microsoft.com/office/drawing/2014/main" id="{0F76EB9C-FFEB-4E12-B687-1FCFA97B8738}"/>
              </a:ext>
            </a:extLst>
          </p:cNvPr>
          <p:cNvSpPr txBox="1">
            <a:spLocks noChangeArrowheads="1"/>
          </p:cNvSpPr>
          <p:nvPr/>
        </p:nvSpPr>
        <p:spPr bwMode="auto">
          <a:xfrm>
            <a:off x="2483982" y="5832576"/>
            <a:ext cx="1528832" cy="56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US" altLang="en-US" sz="1100" dirty="0">
                <a:solidFill>
                  <a:schemeClr val="bg1"/>
                </a:solidFill>
                <a:latin typeface="Montserrat Light" panose="00000400000000000000" pitchFamily="50" charset="0"/>
                <a:cs typeface="Open Sans" panose="020B0606030504020204" pitchFamily="34" charset="0"/>
              </a:rPr>
              <a:t>Frequently Used </a:t>
            </a:r>
          </a:p>
          <a:p>
            <a:pPr eaLnBrk="1" hangingPunct="1">
              <a:lnSpc>
                <a:spcPct val="150000"/>
              </a:lnSpc>
            </a:pPr>
            <a:r>
              <a:rPr lang="en-US" altLang="en-US" sz="1100" dirty="0">
                <a:solidFill>
                  <a:schemeClr val="bg1"/>
                </a:solidFill>
                <a:latin typeface="Montserrat Light" panose="00000400000000000000" pitchFamily="50" charset="0"/>
                <a:cs typeface="Open Sans" panose="020B0606030504020204" pitchFamily="34" charset="0"/>
              </a:rPr>
              <a:t>Editable Diagram </a:t>
            </a:r>
            <a:endParaRPr lang="en-ID" altLang="en-US" sz="1100" dirty="0">
              <a:solidFill>
                <a:schemeClr val="bg1"/>
              </a:solidFill>
              <a:latin typeface="Montserrat Light" panose="00000400000000000000" pitchFamily="50" charset="0"/>
              <a:cs typeface="Open Sans" panose="020B0606030504020204" pitchFamily="34" charset="0"/>
            </a:endParaRPr>
          </a:p>
        </p:txBody>
      </p:sp>
      <p:grpSp>
        <p:nvGrpSpPr>
          <p:cNvPr id="15" name="Graphic 35">
            <a:extLst>
              <a:ext uri="{FF2B5EF4-FFF2-40B4-BE49-F238E27FC236}">
                <a16:creationId xmlns:a16="http://schemas.microsoft.com/office/drawing/2014/main" id="{93F27B7C-0CBE-4521-9184-DED912712EFE}"/>
              </a:ext>
            </a:extLst>
          </p:cNvPr>
          <p:cNvGrpSpPr/>
          <p:nvPr/>
        </p:nvGrpSpPr>
        <p:grpSpPr>
          <a:xfrm>
            <a:off x="1896530" y="5720149"/>
            <a:ext cx="587453" cy="682263"/>
            <a:chOff x="1310587" y="3259737"/>
            <a:chExt cx="1636110" cy="1900160"/>
          </a:xfrm>
          <a:solidFill>
            <a:schemeClr val="bg1"/>
          </a:solidFill>
        </p:grpSpPr>
        <p:grpSp>
          <p:nvGrpSpPr>
            <p:cNvPr id="16" name="Graphic 35">
              <a:extLst>
                <a:ext uri="{FF2B5EF4-FFF2-40B4-BE49-F238E27FC236}">
                  <a16:creationId xmlns:a16="http://schemas.microsoft.com/office/drawing/2014/main" id="{EF22434F-9FE0-49E2-8101-7EF5DA801D53}"/>
                </a:ext>
              </a:extLst>
            </p:cNvPr>
            <p:cNvGrpSpPr/>
            <p:nvPr/>
          </p:nvGrpSpPr>
          <p:grpSpPr>
            <a:xfrm>
              <a:off x="1614529" y="3587620"/>
              <a:ext cx="1028273" cy="1572277"/>
              <a:chOff x="1614529" y="3587620"/>
              <a:chExt cx="1028273" cy="1572277"/>
            </a:xfrm>
            <a:grpFill/>
          </p:grpSpPr>
          <p:sp>
            <p:nvSpPr>
              <p:cNvPr id="24" name="Freeform: Shape 23">
                <a:extLst>
                  <a:ext uri="{FF2B5EF4-FFF2-40B4-BE49-F238E27FC236}">
                    <a16:creationId xmlns:a16="http://schemas.microsoft.com/office/drawing/2014/main" id="{C89E3EB8-6106-4904-AAF9-95ED70FAAB75}"/>
                  </a:ext>
                </a:extLst>
              </p:cNvPr>
              <p:cNvSpPr/>
              <p:nvPr/>
            </p:nvSpPr>
            <p:spPr>
              <a:xfrm>
                <a:off x="2086911" y="3754629"/>
                <a:ext cx="346032" cy="232815"/>
              </a:xfrm>
              <a:custGeom>
                <a:avLst/>
                <a:gdLst>
                  <a:gd name="connsiteX0" fmla="*/ 304316 w 346032"/>
                  <a:gd name="connsiteY0" fmla="*/ 232815 h 232815"/>
                  <a:gd name="connsiteX1" fmla="*/ 268384 w 346032"/>
                  <a:gd name="connsiteY1" fmla="*/ 212390 h 232815"/>
                  <a:gd name="connsiteX2" fmla="*/ 228162 w 346032"/>
                  <a:gd name="connsiteY2" fmla="*/ 160720 h 232815"/>
                  <a:gd name="connsiteX3" fmla="*/ 41752 w 346032"/>
                  <a:gd name="connsiteY3" fmla="*/ 83505 h 232815"/>
                  <a:gd name="connsiteX4" fmla="*/ 0 w 346032"/>
                  <a:gd name="connsiteY4" fmla="*/ 41752 h 232815"/>
                  <a:gd name="connsiteX5" fmla="*/ 41752 w 346032"/>
                  <a:gd name="connsiteY5" fmla="*/ 0 h 232815"/>
                  <a:gd name="connsiteX6" fmla="*/ 287206 w 346032"/>
                  <a:gd name="connsiteY6" fmla="*/ 101673 h 232815"/>
                  <a:gd name="connsiteX7" fmla="*/ 340165 w 346032"/>
                  <a:gd name="connsiteY7" fmla="*/ 169725 h 232815"/>
                  <a:gd name="connsiteX8" fmla="*/ 325606 w 346032"/>
                  <a:gd name="connsiteY8" fmla="*/ 226949 h 232815"/>
                  <a:gd name="connsiteX9" fmla="*/ 304316 w 346032"/>
                  <a:gd name="connsiteY9" fmla="*/ 232815 h 23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032" h="232815">
                    <a:moveTo>
                      <a:pt x="304316" y="232815"/>
                    </a:moveTo>
                    <a:cubicBezTo>
                      <a:pt x="290070" y="232815"/>
                      <a:pt x="276190" y="225523"/>
                      <a:pt x="268384" y="212390"/>
                    </a:cubicBezTo>
                    <a:cubicBezTo>
                      <a:pt x="257251" y="193660"/>
                      <a:pt x="243719" y="176276"/>
                      <a:pt x="228162" y="160720"/>
                    </a:cubicBezTo>
                    <a:cubicBezTo>
                      <a:pt x="178368" y="110928"/>
                      <a:pt x="112168" y="83505"/>
                      <a:pt x="41752" y="83505"/>
                    </a:cubicBezTo>
                    <a:cubicBezTo>
                      <a:pt x="18693" y="83505"/>
                      <a:pt x="0" y="64812"/>
                      <a:pt x="0" y="41752"/>
                    </a:cubicBezTo>
                    <a:cubicBezTo>
                      <a:pt x="0" y="18693"/>
                      <a:pt x="18693" y="0"/>
                      <a:pt x="41752" y="0"/>
                    </a:cubicBezTo>
                    <a:cubicBezTo>
                      <a:pt x="134472" y="0"/>
                      <a:pt x="221642" y="36107"/>
                      <a:pt x="287206" y="101673"/>
                    </a:cubicBezTo>
                    <a:cubicBezTo>
                      <a:pt x="307671" y="122136"/>
                      <a:pt x="325489" y="145033"/>
                      <a:pt x="340165" y="169725"/>
                    </a:cubicBezTo>
                    <a:cubicBezTo>
                      <a:pt x="351947" y="189547"/>
                      <a:pt x="345428" y="215169"/>
                      <a:pt x="325606" y="226949"/>
                    </a:cubicBezTo>
                    <a:cubicBezTo>
                      <a:pt x="318923" y="230924"/>
                      <a:pt x="311571" y="232815"/>
                      <a:pt x="304316" y="232815"/>
                    </a:cubicBez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5" name="Freeform: Shape 24">
                <a:extLst>
                  <a:ext uri="{FF2B5EF4-FFF2-40B4-BE49-F238E27FC236}">
                    <a16:creationId xmlns:a16="http://schemas.microsoft.com/office/drawing/2014/main" id="{3F357391-E346-4AB8-BDEE-2BAD7EE93D13}"/>
                  </a:ext>
                </a:extLst>
              </p:cNvPr>
              <p:cNvSpPr/>
              <p:nvPr/>
            </p:nvSpPr>
            <p:spPr>
              <a:xfrm>
                <a:off x="1866014" y="4855493"/>
                <a:ext cx="525305" cy="304404"/>
              </a:xfrm>
              <a:custGeom>
                <a:avLst/>
                <a:gdLst>
                  <a:gd name="connsiteX0" fmla="*/ 518176 w 525305"/>
                  <a:gd name="connsiteY0" fmla="*/ 18409 h 304404"/>
                  <a:gd name="connsiteX1" fmla="*/ 510114 w 525305"/>
                  <a:gd name="connsiteY1" fmla="*/ 9534 h 304404"/>
                  <a:gd name="connsiteX2" fmla="*/ 483555 w 525305"/>
                  <a:gd name="connsiteY2" fmla="*/ 0 h 304404"/>
                  <a:gd name="connsiteX3" fmla="*/ 359450 w 525305"/>
                  <a:gd name="connsiteY3" fmla="*/ 0 h 304404"/>
                  <a:gd name="connsiteX4" fmla="*/ 345578 w 525305"/>
                  <a:gd name="connsiteY4" fmla="*/ 0 h 304404"/>
                  <a:gd name="connsiteX5" fmla="*/ 41752 w 525305"/>
                  <a:gd name="connsiteY5" fmla="*/ 0 h 304404"/>
                  <a:gd name="connsiteX6" fmla="*/ 0 w 525305"/>
                  <a:gd name="connsiteY6" fmla="*/ 41752 h 304404"/>
                  <a:gd name="connsiteX7" fmla="*/ 262652 w 525305"/>
                  <a:gd name="connsiteY7" fmla="*/ 304404 h 304404"/>
                  <a:gd name="connsiteX8" fmla="*/ 525305 w 525305"/>
                  <a:gd name="connsiteY8" fmla="*/ 41752 h 304404"/>
                  <a:gd name="connsiteX9" fmla="*/ 518176 w 525305"/>
                  <a:gd name="connsiteY9" fmla="*/ 18409 h 304404"/>
                  <a:gd name="connsiteX10" fmla="*/ 262652 w 525305"/>
                  <a:gd name="connsiteY10" fmla="*/ 220899 h 304404"/>
                  <a:gd name="connsiteX11" fmla="*/ 88417 w 525305"/>
                  <a:gd name="connsiteY11" fmla="*/ 83505 h 304404"/>
                  <a:gd name="connsiteX12" fmla="*/ 345576 w 525305"/>
                  <a:gd name="connsiteY12" fmla="*/ 83505 h 304404"/>
                  <a:gd name="connsiteX13" fmla="*/ 359448 w 525305"/>
                  <a:gd name="connsiteY13" fmla="*/ 83505 h 304404"/>
                  <a:gd name="connsiteX14" fmla="*/ 436836 w 525305"/>
                  <a:gd name="connsiteY14" fmla="*/ 83505 h 304404"/>
                  <a:gd name="connsiteX15" fmla="*/ 262652 w 525305"/>
                  <a:gd name="connsiteY15" fmla="*/ 220899 h 30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305" h="304404">
                    <a:moveTo>
                      <a:pt x="518176" y="18409"/>
                    </a:moveTo>
                    <a:cubicBezTo>
                      <a:pt x="515926" y="15077"/>
                      <a:pt x="513206" y="12087"/>
                      <a:pt x="510114" y="9534"/>
                    </a:cubicBezTo>
                    <a:cubicBezTo>
                      <a:pt x="502897" y="3578"/>
                      <a:pt x="493645" y="0"/>
                      <a:pt x="483555" y="0"/>
                    </a:cubicBezTo>
                    <a:lnTo>
                      <a:pt x="359450" y="0"/>
                    </a:lnTo>
                    <a:lnTo>
                      <a:pt x="345578" y="0"/>
                    </a:lnTo>
                    <a:lnTo>
                      <a:pt x="41752" y="0"/>
                    </a:lnTo>
                    <a:cubicBezTo>
                      <a:pt x="18692" y="0"/>
                      <a:pt x="0" y="18692"/>
                      <a:pt x="0" y="41752"/>
                    </a:cubicBezTo>
                    <a:cubicBezTo>
                      <a:pt x="0" y="186579"/>
                      <a:pt x="117823" y="304404"/>
                      <a:pt x="262652" y="304404"/>
                    </a:cubicBezTo>
                    <a:cubicBezTo>
                      <a:pt x="407480" y="304404"/>
                      <a:pt x="525305" y="186579"/>
                      <a:pt x="525305" y="41752"/>
                    </a:cubicBezTo>
                    <a:cubicBezTo>
                      <a:pt x="525305" y="33106"/>
                      <a:pt x="522677" y="25072"/>
                      <a:pt x="518176" y="18409"/>
                    </a:cubicBezTo>
                    <a:close/>
                    <a:moveTo>
                      <a:pt x="262652" y="220899"/>
                    </a:moveTo>
                    <a:cubicBezTo>
                      <a:pt x="178241" y="220899"/>
                      <a:pt x="107279" y="162212"/>
                      <a:pt x="88417" y="83505"/>
                    </a:cubicBezTo>
                    <a:lnTo>
                      <a:pt x="345576" y="83505"/>
                    </a:lnTo>
                    <a:lnTo>
                      <a:pt x="359448" y="83505"/>
                    </a:lnTo>
                    <a:lnTo>
                      <a:pt x="436836" y="83505"/>
                    </a:lnTo>
                    <a:cubicBezTo>
                      <a:pt x="417970" y="162208"/>
                      <a:pt x="347056" y="220899"/>
                      <a:pt x="262652" y="220899"/>
                    </a:cubicBez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6" name="Freeform: Shape 25">
                <a:extLst>
                  <a:ext uri="{FF2B5EF4-FFF2-40B4-BE49-F238E27FC236}">
                    <a16:creationId xmlns:a16="http://schemas.microsoft.com/office/drawing/2014/main" id="{0435B507-3738-49F4-BB4D-7C140943BA54}"/>
                  </a:ext>
                </a:extLst>
              </p:cNvPr>
              <p:cNvSpPr/>
              <p:nvPr/>
            </p:nvSpPr>
            <p:spPr>
              <a:xfrm>
                <a:off x="1614529" y="3587620"/>
                <a:ext cx="1028273" cy="1189318"/>
              </a:xfrm>
              <a:custGeom>
                <a:avLst/>
                <a:gdLst>
                  <a:gd name="connsiteX0" fmla="*/ 735038 w 1028273"/>
                  <a:gd name="connsiteY0" fmla="*/ 1189319 h 1189318"/>
                  <a:gd name="connsiteX1" fmla="*/ 693286 w 1028273"/>
                  <a:gd name="connsiteY1" fmla="*/ 1147566 h 1189318"/>
                  <a:gd name="connsiteX2" fmla="*/ 818639 w 1028273"/>
                  <a:gd name="connsiteY2" fmla="*/ 818649 h 1189318"/>
                  <a:gd name="connsiteX3" fmla="*/ 944769 w 1028273"/>
                  <a:gd name="connsiteY3" fmla="*/ 514141 h 1189318"/>
                  <a:gd name="connsiteX4" fmla="*/ 818639 w 1028273"/>
                  <a:gd name="connsiteY4" fmla="*/ 209637 h 1189318"/>
                  <a:gd name="connsiteX5" fmla="*/ 514137 w 1028273"/>
                  <a:gd name="connsiteY5" fmla="*/ 83505 h 1189318"/>
                  <a:gd name="connsiteX6" fmla="*/ 209634 w 1028273"/>
                  <a:gd name="connsiteY6" fmla="*/ 209637 h 1189318"/>
                  <a:gd name="connsiteX7" fmla="*/ 83505 w 1028273"/>
                  <a:gd name="connsiteY7" fmla="*/ 514143 h 1189318"/>
                  <a:gd name="connsiteX8" fmla="*/ 209634 w 1028273"/>
                  <a:gd name="connsiteY8" fmla="*/ 818651 h 1189318"/>
                  <a:gd name="connsiteX9" fmla="*/ 333082 w 1028273"/>
                  <a:gd name="connsiteY9" fmla="*/ 1105816 h 1189318"/>
                  <a:gd name="connsiteX10" fmla="*/ 567026 w 1028273"/>
                  <a:gd name="connsiteY10" fmla="*/ 1105816 h 1189318"/>
                  <a:gd name="connsiteX11" fmla="*/ 649318 w 1028273"/>
                  <a:gd name="connsiteY11" fmla="*/ 591487 h 1189318"/>
                  <a:gd name="connsiteX12" fmla="*/ 602015 w 1028273"/>
                  <a:gd name="connsiteY12" fmla="*/ 612990 h 1189318"/>
                  <a:gd name="connsiteX13" fmla="*/ 559463 w 1028273"/>
                  <a:gd name="connsiteY13" fmla="*/ 608215 h 1189318"/>
                  <a:gd name="connsiteX14" fmla="*/ 514137 w 1028273"/>
                  <a:gd name="connsiteY14" fmla="*/ 573749 h 1189318"/>
                  <a:gd name="connsiteX15" fmla="*/ 468817 w 1028273"/>
                  <a:gd name="connsiteY15" fmla="*/ 608213 h 1189318"/>
                  <a:gd name="connsiteX16" fmla="*/ 426265 w 1028273"/>
                  <a:gd name="connsiteY16" fmla="*/ 612988 h 1189318"/>
                  <a:gd name="connsiteX17" fmla="*/ 378959 w 1028273"/>
                  <a:gd name="connsiteY17" fmla="*/ 591485 h 1189318"/>
                  <a:gd name="connsiteX18" fmla="*/ 444028 w 1028273"/>
                  <a:gd name="connsiteY18" fmla="*/ 998172 h 1189318"/>
                  <a:gd name="connsiteX19" fmla="*/ 409397 w 1028273"/>
                  <a:gd name="connsiteY19" fmla="*/ 1045997 h 1189318"/>
                  <a:gd name="connsiteX20" fmla="*/ 361571 w 1028273"/>
                  <a:gd name="connsiteY20" fmla="*/ 1011366 h 1189318"/>
                  <a:gd name="connsiteX21" fmla="*/ 284217 w 1028273"/>
                  <a:gd name="connsiteY21" fmla="*/ 527892 h 1189318"/>
                  <a:gd name="connsiteX22" fmla="*/ 300131 w 1028273"/>
                  <a:gd name="connsiteY22" fmla="*/ 488094 h 1189318"/>
                  <a:gd name="connsiteX23" fmla="*/ 342722 w 1028273"/>
                  <a:gd name="connsiteY23" fmla="*/ 483288 h 1189318"/>
                  <a:gd name="connsiteX24" fmla="*/ 438116 w 1028273"/>
                  <a:gd name="connsiteY24" fmla="*/ 526650 h 1189318"/>
                  <a:gd name="connsiteX25" fmla="*/ 488864 w 1028273"/>
                  <a:gd name="connsiteY25" fmla="*/ 488062 h 1189318"/>
                  <a:gd name="connsiteX26" fmla="*/ 539407 w 1028273"/>
                  <a:gd name="connsiteY26" fmla="*/ 488062 h 1189318"/>
                  <a:gd name="connsiteX27" fmla="*/ 590157 w 1028273"/>
                  <a:gd name="connsiteY27" fmla="*/ 526650 h 1189318"/>
                  <a:gd name="connsiteX28" fmla="*/ 685551 w 1028273"/>
                  <a:gd name="connsiteY28" fmla="*/ 483288 h 1189318"/>
                  <a:gd name="connsiteX29" fmla="*/ 728143 w 1028273"/>
                  <a:gd name="connsiteY29" fmla="*/ 488094 h 1189318"/>
                  <a:gd name="connsiteX30" fmla="*/ 744057 w 1028273"/>
                  <a:gd name="connsiteY30" fmla="*/ 527892 h 1189318"/>
                  <a:gd name="connsiteX31" fmla="*/ 643855 w 1028273"/>
                  <a:gd name="connsiteY31" fmla="*/ 1154161 h 1189318"/>
                  <a:gd name="connsiteX32" fmla="*/ 602627 w 1028273"/>
                  <a:gd name="connsiteY32" fmla="*/ 1189319 h 1189318"/>
                  <a:gd name="connsiteX33" fmla="*/ 293237 w 1028273"/>
                  <a:gd name="connsiteY33" fmla="*/ 1189319 h 1189318"/>
                  <a:gd name="connsiteX34" fmla="*/ 251485 w 1028273"/>
                  <a:gd name="connsiteY34" fmla="*/ 1147566 h 1189318"/>
                  <a:gd name="connsiteX35" fmla="*/ 150586 w 1028273"/>
                  <a:gd name="connsiteY35" fmla="*/ 877695 h 1189318"/>
                  <a:gd name="connsiteX36" fmla="*/ 0 w 1028273"/>
                  <a:gd name="connsiteY36" fmla="*/ 514143 h 1189318"/>
                  <a:gd name="connsiteX37" fmla="*/ 150586 w 1028273"/>
                  <a:gd name="connsiteY37" fmla="*/ 150592 h 1189318"/>
                  <a:gd name="connsiteX38" fmla="*/ 514137 w 1028273"/>
                  <a:gd name="connsiteY38" fmla="*/ 0 h 1189318"/>
                  <a:gd name="connsiteX39" fmla="*/ 877687 w 1028273"/>
                  <a:gd name="connsiteY39" fmla="*/ 150592 h 1189318"/>
                  <a:gd name="connsiteX40" fmla="*/ 1028273 w 1028273"/>
                  <a:gd name="connsiteY40" fmla="*/ 514143 h 1189318"/>
                  <a:gd name="connsiteX41" fmla="*/ 877687 w 1028273"/>
                  <a:gd name="connsiteY41" fmla="*/ 877695 h 1189318"/>
                  <a:gd name="connsiteX42" fmla="*/ 776790 w 1028273"/>
                  <a:gd name="connsiteY42" fmla="*/ 1147566 h 1189318"/>
                  <a:gd name="connsiteX43" fmla="*/ 735038 w 1028273"/>
                  <a:gd name="connsiteY43" fmla="*/ 1189319 h 118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28273" h="1189318">
                    <a:moveTo>
                      <a:pt x="735038" y="1189319"/>
                    </a:moveTo>
                    <a:cubicBezTo>
                      <a:pt x="711978" y="1189319"/>
                      <a:pt x="693286" y="1170626"/>
                      <a:pt x="693286" y="1147566"/>
                    </a:cubicBezTo>
                    <a:cubicBezTo>
                      <a:pt x="693286" y="1025810"/>
                      <a:pt x="743662" y="893628"/>
                      <a:pt x="818639" y="818649"/>
                    </a:cubicBezTo>
                    <a:cubicBezTo>
                      <a:pt x="899977" y="737309"/>
                      <a:pt x="944769" y="629169"/>
                      <a:pt x="944769" y="514141"/>
                    </a:cubicBezTo>
                    <a:cubicBezTo>
                      <a:pt x="944769" y="399113"/>
                      <a:pt x="899977" y="290972"/>
                      <a:pt x="818639" y="209637"/>
                    </a:cubicBezTo>
                    <a:cubicBezTo>
                      <a:pt x="737305" y="128299"/>
                      <a:pt x="629164" y="83505"/>
                      <a:pt x="514137" y="83505"/>
                    </a:cubicBezTo>
                    <a:cubicBezTo>
                      <a:pt x="399109" y="83505"/>
                      <a:pt x="290968" y="128301"/>
                      <a:pt x="209634" y="209637"/>
                    </a:cubicBezTo>
                    <a:cubicBezTo>
                      <a:pt x="128297" y="290972"/>
                      <a:pt x="83505" y="399115"/>
                      <a:pt x="83505" y="514143"/>
                    </a:cubicBezTo>
                    <a:cubicBezTo>
                      <a:pt x="83505" y="629171"/>
                      <a:pt x="128297" y="737311"/>
                      <a:pt x="209634" y="818651"/>
                    </a:cubicBezTo>
                    <a:cubicBezTo>
                      <a:pt x="276106" y="885125"/>
                      <a:pt x="323241" y="996550"/>
                      <a:pt x="333082" y="1105816"/>
                    </a:cubicBezTo>
                    <a:lnTo>
                      <a:pt x="567026" y="1105816"/>
                    </a:lnTo>
                    <a:lnTo>
                      <a:pt x="649318" y="591487"/>
                    </a:lnTo>
                    <a:lnTo>
                      <a:pt x="602015" y="612990"/>
                    </a:lnTo>
                    <a:cubicBezTo>
                      <a:pt x="588034" y="619348"/>
                      <a:pt x="571692" y="617513"/>
                      <a:pt x="559463" y="608215"/>
                    </a:cubicBezTo>
                    <a:lnTo>
                      <a:pt x="514137" y="573749"/>
                    </a:lnTo>
                    <a:lnTo>
                      <a:pt x="468817" y="608213"/>
                    </a:lnTo>
                    <a:cubicBezTo>
                      <a:pt x="456589" y="617509"/>
                      <a:pt x="440245" y="619342"/>
                      <a:pt x="426265" y="612988"/>
                    </a:cubicBezTo>
                    <a:lnTo>
                      <a:pt x="378959" y="591485"/>
                    </a:lnTo>
                    <a:lnTo>
                      <a:pt x="444028" y="998172"/>
                    </a:lnTo>
                    <a:cubicBezTo>
                      <a:pt x="447671" y="1020942"/>
                      <a:pt x="432164" y="1042354"/>
                      <a:pt x="409397" y="1045997"/>
                    </a:cubicBezTo>
                    <a:cubicBezTo>
                      <a:pt x="386623" y="1049632"/>
                      <a:pt x="365214" y="1034133"/>
                      <a:pt x="361571" y="1011366"/>
                    </a:cubicBezTo>
                    <a:lnTo>
                      <a:pt x="284217" y="527892"/>
                    </a:lnTo>
                    <a:cubicBezTo>
                      <a:pt x="281787" y="512709"/>
                      <a:pt x="287903" y="497417"/>
                      <a:pt x="300131" y="488094"/>
                    </a:cubicBezTo>
                    <a:cubicBezTo>
                      <a:pt x="312360" y="478770"/>
                      <a:pt x="328725" y="476925"/>
                      <a:pt x="342722" y="483288"/>
                    </a:cubicBezTo>
                    <a:lnTo>
                      <a:pt x="438116" y="526650"/>
                    </a:lnTo>
                    <a:lnTo>
                      <a:pt x="488864" y="488062"/>
                    </a:lnTo>
                    <a:cubicBezTo>
                      <a:pt x="503795" y="476708"/>
                      <a:pt x="524472" y="476706"/>
                      <a:pt x="539407" y="488062"/>
                    </a:cubicBezTo>
                    <a:lnTo>
                      <a:pt x="590157" y="526650"/>
                    </a:lnTo>
                    <a:lnTo>
                      <a:pt x="685551" y="483288"/>
                    </a:lnTo>
                    <a:cubicBezTo>
                      <a:pt x="699551" y="476923"/>
                      <a:pt x="715918" y="478772"/>
                      <a:pt x="728143" y="488094"/>
                    </a:cubicBezTo>
                    <a:cubicBezTo>
                      <a:pt x="740372" y="497417"/>
                      <a:pt x="746484" y="512709"/>
                      <a:pt x="744057" y="527892"/>
                    </a:cubicBezTo>
                    <a:lnTo>
                      <a:pt x="643855" y="1154161"/>
                    </a:lnTo>
                    <a:cubicBezTo>
                      <a:pt x="640613" y="1174417"/>
                      <a:pt x="623140" y="1189319"/>
                      <a:pt x="602627" y="1189319"/>
                    </a:cubicBezTo>
                    <a:lnTo>
                      <a:pt x="293237" y="1189319"/>
                    </a:lnTo>
                    <a:cubicBezTo>
                      <a:pt x="270178" y="1189319"/>
                      <a:pt x="251485" y="1170626"/>
                      <a:pt x="251485" y="1147566"/>
                    </a:cubicBezTo>
                    <a:cubicBezTo>
                      <a:pt x="251485" y="1049659"/>
                      <a:pt x="209052" y="936159"/>
                      <a:pt x="150586" y="877695"/>
                    </a:cubicBezTo>
                    <a:cubicBezTo>
                      <a:pt x="53479" y="780586"/>
                      <a:pt x="0" y="651475"/>
                      <a:pt x="0" y="514143"/>
                    </a:cubicBezTo>
                    <a:cubicBezTo>
                      <a:pt x="0" y="376809"/>
                      <a:pt x="53479" y="247698"/>
                      <a:pt x="150586" y="150592"/>
                    </a:cubicBezTo>
                    <a:cubicBezTo>
                      <a:pt x="247692" y="53481"/>
                      <a:pt x="376803" y="0"/>
                      <a:pt x="514137" y="0"/>
                    </a:cubicBezTo>
                    <a:cubicBezTo>
                      <a:pt x="651471" y="0"/>
                      <a:pt x="780581" y="53481"/>
                      <a:pt x="877687" y="150592"/>
                    </a:cubicBezTo>
                    <a:cubicBezTo>
                      <a:pt x="974795" y="247698"/>
                      <a:pt x="1028273" y="376809"/>
                      <a:pt x="1028273" y="514143"/>
                    </a:cubicBezTo>
                    <a:cubicBezTo>
                      <a:pt x="1028273" y="651475"/>
                      <a:pt x="974795" y="780586"/>
                      <a:pt x="877687" y="877695"/>
                    </a:cubicBezTo>
                    <a:cubicBezTo>
                      <a:pt x="819223" y="936161"/>
                      <a:pt x="776790" y="1049659"/>
                      <a:pt x="776790" y="1147566"/>
                    </a:cubicBezTo>
                    <a:cubicBezTo>
                      <a:pt x="776790" y="1170626"/>
                      <a:pt x="758098" y="1189319"/>
                      <a:pt x="735038" y="1189319"/>
                    </a:cubicBez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grpSp>
        <p:sp>
          <p:nvSpPr>
            <p:cNvPr id="17" name="Freeform: Shape 16">
              <a:extLst>
                <a:ext uri="{FF2B5EF4-FFF2-40B4-BE49-F238E27FC236}">
                  <a16:creationId xmlns:a16="http://schemas.microsoft.com/office/drawing/2014/main" id="{AE28001E-6101-4B21-8D29-B7D6CAEFA92E}"/>
                </a:ext>
              </a:extLst>
            </p:cNvPr>
            <p:cNvSpPr/>
            <p:nvPr/>
          </p:nvSpPr>
          <p:spPr>
            <a:xfrm>
              <a:off x="2089216" y="3259737"/>
              <a:ext cx="82135" cy="226690"/>
            </a:xfrm>
            <a:custGeom>
              <a:avLst/>
              <a:gdLst>
                <a:gd name="connsiteX0" fmla="*/ 41068 w 82135"/>
                <a:gd name="connsiteY0" fmla="*/ 226690 h 226690"/>
                <a:gd name="connsiteX1" fmla="*/ 82135 w 82135"/>
                <a:gd name="connsiteY1" fmla="*/ 185472 h 226690"/>
                <a:gd name="connsiteX2" fmla="*/ 82135 w 82135"/>
                <a:gd name="connsiteY2" fmla="*/ 41216 h 226690"/>
                <a:gd name="connsiteX3" fmla="*/ 41068 w 82135"/>
                <a:gd name="connsiteY3" fmla="*/ 0 h 226690"/>
                <a:gd name="connsiteX4" fmla="*/ 0 w 82135"/>
                <a:gd name="connsiteY4" fmla="*/ 41216 h 226690"/>
                <a:gd name="connsiteX5" fmla="*/ 0 w 82135"/>
                <a:gd name="connsiteY5" fmla="*/ 185474 h 226690"/>
                <a:gd name="connsiteX6" fmla="*/ 41068 w 82135"/>
                <a:gd name="connsiteY6" fmla="*/ 226690 h 226690"/>
                <a:gd name="connsiteX7" fmla="*/ 41068 w 82135"/>
                <a:gd name="connsiteY7" fmla="*/ 226690 h 22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35" h="226690">
                  <a:moveTo>
                    <a:pt x="41068" y="226690"/>
                  </a:moveTo>
                  <a:cubicBezTo>
                    <a:pt x="63747" y="226690"/>
                    <a:pt x="82135" y="208236"/>
                    <a:pt x="82135" y="185472"/>
                  </a:cubicBezTo>
                  <a:lnTo>
                    <a:pt x="82135" y="41216"/>
                  </a:lnTo>
                  <a:cubicBezTo>
                    <a:pt x="82135" y="18452"/>
                    <a:pt x="63750" y="0"/>
                    <a:pt x="41068" y="0"/>
                  </a:cubicBezTo>
                  <a:cubicBezTo>
                    <a:pt x="18386" y="0"/>
                    <a:pt x="0" y="18452"/>
                    <a:pt x="0" y="41216"/>
                  </a:cubicBezTo>
                  <a:lnTo>
                    <a:pt x="0" y="185474"/>
                  </a:lnTo>
                  <a:cubicBezTo>
                    <a:pt x="2" y="208236"/>
                    <a:pt x="18388" y="226690"/>
                    <a:pt x="41068" y="226690"/>
                  </a:cubicBezTo>
                  <a:lnTo>
                    <a:pt x="41068" y="226690"/>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18" name="Freeform: Shape 17">
              <a:extLst>
                <a:ext uri="{FF2B5EF4-FFF2-40B4-BE49-F238E27FC236}">
                  <a16:creationId xmlns:a16="http://schemas.microsoft.com/office/drawing/2014/main" id="{1F051FE0-EF9E-488E-AFE6-4B8F10F3F4A7}"/>
                </a:ext>
              </a:extLst>
            </p:cNvPr>
            <p:cNvSpPr/>
            <p:nvPr/>
          </p:nvSpPr>
          <p:spPr>
            <a:xfrm>
              <a:off x="1530703" y="3492997"/>
              <a:ext cx="183983" cy="183981"/>
            </a:xfrm>
            <a:custGeom>
              <a:avLst/>
              <a:gdLst>
                <a:gd name="connsiteX0" fmla="*/ 113330 w 183983"/>
                <a:gd name="connsiteY0" fmla="*/ 171435 h 183981"/>
                <a:gd name="connsiteX1" fmla="*/ 171437 w 183983"/>
                <a:gd name="connsiteY1" fmla="*/ 172447 h 183981"/>
                <a:gd name="connsiteX2" fmla="*/ 172449 w 183983"/>
                <a:gd name="connsiteY2" fmla="*/ 114338 h 183981"/>
                <a:gd name="connsiteX3" fmla="*/ 171437 w 183983"/>
                <a:gd name="connsiteY3" fmla="*/ 113330 h 183981"/>
                <a:gd name="connsiteX4" fmla="*/ 69647 w 183983"/>
                <a:gd name="connsiteY4" fmla="*/ 11538 h 183981"/>
                <a:gd name="connsiteX5" fmla="*/ 11538 w 183983"/>
                <a:gd name="connsiteY5" fmla="*/ 12546 h 183981"/>
                <a:gd name="connsiteX6" fmla="*/ 11538 w 183983"/>
                <a:gd name="connsiteY6" fmla="*/ 69644 h 183981"/>
                <a:gd name="connsiteX7" fmla="*/ 113330 w 183983"/>
                <a:gd name="connsiteY7" fmla="*/ 171435 h 18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83" h="183981">
                  <a:moveTo>
                    <a:pt x="113330" y="171435"/>
                  </a:moveTo>
                  <a:cubicBezTo>
                    <a:pt x="129098" y="187760"/>
                    <a:pt x="155112" y="188213"/>
                    <a:pt x="171437" y="172447"/>
                  </a:cubicBezTo>
                  <a:cubicBezTo>
                    <a:pt x="187762" y="156679"/>
                    <a:pt x="188215" y="130666"/>
                    <a:pt x="172449" y="114338"/>
                  </a:cubicBezTo>
                  <a:cubicBezTo>
                    <a:pt x="172119" y="113994"/>
                    <a:pt x="171781" y="113658"/>
                    <a:pt x="171437" y="113330"/>
                  </a:cubicBezTo>
                  <a:lnTo>
                    <a:pt x="69647" y="11538"/>
                  </a:lnTo>
                  <a:cubicBezTo>
                    <a:pt x="53321" y="-4232"/>
                    <a:pt x="27306" y="-3779"/>
                    <a:pt x="11538" y="12546"/>
                  </a:cubicBezTo>
                  <a:cubicBezTo>
                    <a:pt x="-3846" y="28470"/>
                    <a:pt x="-3846" y="53720"/>
                    <a:pt x="11538" y="69644"/>
                  </a:cubicBezTo>
                  <a:lnTo>
                    <a:pt x="113330" y="171435"/>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19" name="Freeform: Shape 18">
              <a:extLst>
                <a:ext uri="{FF2B5EF4-FFF2-40B4-BE49-F238E27FC236}">
                  <a16:creationId xmlns:a16="http://schemas.microsoft.com/office/drawing/2014/main" id="{0B49A18F-A114-40F3-84C0-4D5430754DC9}"/>
                </a:ext>
              </a:extLst>
            </p:cNvPr>
            <p:cNvSpPr/>
            <p:nvPr/>
          </p:nvSpPr>
          <p:spPr>
            <a:xfrm>
              <a:off x="2549168" y="3502851"/>
              <a:ext cx="183982" cy="183980"/>
            </a:xfrm>
            <a:custGeom>
              <a:avLst/>
              <a:gdLst>
                <a:gd name="connsiteX0" fmla="*/ 41304 w 183982"/>
                <a:gd name="connsiteY0" fmla="*/ 183981 h 183980"/>
                <a:gd name="connsiteX1" fmla="*/ 70556 w 183982"/>
                <a:gd name="connsiteY1" fmla="*/ 171864 h 183980"/>
                <a:gd name="connsiteX2" fmla="*/ 172939 w 183982"/>
                <a:gd name="connsiteY2" fmla="*/ 69493 h 183980"/>
                <a:gd name="connsiteX3" fmla="*/ 170747 w 183982"/>
                <a:gd name="connsiteY3" fmla="*/ 11040 h 183980"/>
                <a:gd name="connsiteX4" fmla="*/ 114433 w 183982"/>
                <a:gd name="connsiteY4" fmla="*/ 11069 h 183980"/>
                <a:gd name="connsiteX5" fmla="*/ 12113 w 183982"/>
                <a:gd name="connsiteY5" fmla="*/ 113375 h 183980"/>
                <a:gd name="connsiteX6" fmla="*/ 12121 w 183982"/>
                <a:gd name="connsiteY6" fmla="*/ 171868 h 183980"/>
                <a:gd name="connsiteX7" fmla="*/ 41367 w 183982"/>
                <a:gd name="connsiteY7" fmla="*/ 183978 h 183980"/>
                <a:gd name="connsiteX8" fmla="*/ 41304 w 183982"/>
                <a:gd name="connsiteY8" fmla="*/ 183978 h 18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982" h="183980">
                  <a:moveTo>
                    <a:pt x="41304" y="183981"/>
                  </a:moveTo>
                  <a:cubicBezTo>
                    <a:pt x="52277" y="183978"/>
                    <a:pt x="62800" y="179620"/>
                    <a:pt x="70556" y="171864"/>
                  </a:cubicBezTo>
                  <a:lnTo>
                    <a:pt x="172939" y="69493"/>
                  </a:lnTo>
                  <a:cubicBezTo>
                    <a:pt x="188481" y="52749"/>
                    <a:pt x="187500" y="26578"/>
                    <a:pt x="170747" y="11040"/>
                  </a:cubicBezTo>
                  <a:cubicBezTo>
                    <a:pt x="154864" y="-3692"/>
                    <a:pt x="130301" y="-3678"/>
                    <a:pt x="114433" y="11069"/>
                  </a:cubicBezTo>
                  <a:lnTo>
                    <a:pt x="12113" y="113375"/>
                  </a:lnTo>
                  <a:cubicBezTo>
                    <a:pt x="-4041" y="129531"/>
                    <a:pt x="-4037" y="155718"/>
                    <a:pt x="12121" y="171868"/>
                  </a:cubicBezTo>
                  <a:cubicBezTo>
                    <a:pt x="19879" y="179622"/>
                    <a:pt x="30398" y="183976"/>
                    <a:pt x="41367" y="183978"/>
                  </a:cubicBezTo>
                  <a:lnTo>
                    <a:pt x="41304" y="183978"/>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0" name="Freeform: Shape 19">
              <a:extLst>
                <a:ext uri="{FF2B5EF4-FFF2-40B4-BE49-F238E27FC236}">
                  <a16:creationId xmlns:a16="http://schemas.microsoft.com/office/drawing/2014/main" id="{59381148-CC40-4981-9F0F-D3F0FA172CBC}"/>
                </a:ext>
              </a:extLst>
            </p:cNvPr>
            <p:cNvSpPr/>
            <p:nvPr/>
          </p:nvSpPr>
          <p:spPr>
            <a:xfrm>
              <a:off x="1310587" y="4028510"/>
              <a:ext cx="223404" cy="82135"/>
            </a:xfrm>
            <a:custGeom>
              <a:avLst/>
              <a:gdLst>
                <a:gd name="connsiteX0" fmla="*/ 182786 w 223404"/>
                <a:gd name="connsiteY0" fmla="*/ 0 h 82135"/>
                <a:gd name="connsiteX1" fmla="*/ 40619 w 223404"/>
                <a:gd name="connsiteY1" fmla="*/ 0 h 82135"/>
                <a:gd name="connsiteX2" fmla="*/ 0 w 223404"/>
                <a:gd name="connsiteY2" fmla="*/ 41068 h 82135"/>
                <a:gd name="connsiteX3" fmla="*/ 40619 w 223404"/>
                <a:gd name="connsiteY3" fmla="*/ 82135 h 82135"/>
                <a:gd name="connsiteX4" fmla="*/ 182786 w 223404"/>
                <a:gd name="connsiteY4" fmla="*/ 82135 h 82135"/>
                <a:gd name="connsiteX5" fmla="*/ 223404 w 223404"/>
                <a:gd name="connsiteY5" fmla="*/ 41068 h 82135"/>
                <a:gd name="connsiteX6" fmla="*/ 182786 w 223404"/>
                <a:gd name="connsiteY6" fmla="*/ 0 h 82135"/>
                <a:gd name="connsiteX7" fmla="*/ 182786 w 223404"/>
                <a:gd name="connsiteY7" fmla="*/ 0 h 8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404" h="82135">
                  <a:moveTo>
                    <a:pt x="182786" y="0"/>
                  </a:moveTo>
                  <a:lnTo>
                    <a:pt x="40619" y="0"/>
                  </a:lnTo>
                  <a:cubicBezTo>
                    <a:pt x="18185" y="0"/>
                    <a:pt x="0" y="18388"/>
                    <a:pt x="0" y="41068"/>
                  </a:cubicBezTo>
                  <a:cubicBezTo>
                    <a:pt x="0" y="63748"/>
                    <a:pt x="18185" y="82135"/>
                    <a:pt x="40619" y="82135"/>
                  </a:cubicBezTo>
                  <a:lnTo>
                    <a:pt x="182786" y="82135"/>
                  </a:lnTo>
                  <a:cubicBezTo>
                    <a:pt x="205219" y="82135"/>
                    <a:pt x="223404" y="63750"/>
                    <a:pt x="223404" y="41068"/>
                  </a:cubicBezTo>
                  <a:cubicBezTo>
                    <a:pt x="223404" y="18388"/>
                    <a:pt x="205219" y="0"/>
                    <a:pt x="182786" y="0"/>
                  </a:cubicBezTo>
                  <a:lnTo>
                    <a:pt x="182786" y="0"/>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1" name="Freeform: Shape 20">
              <a:extLst>
                <a:ext uri="{FF2B5EF4-FFF2-40B4-BE49-F238E27FC236}">
                  <a16:creationId xmlns:a16="http://schemas.microsoft.com/office/drawing/2014/main" id="{D39007A3-DE12-48E6-AC3D-2EFDA88BD23C}"/>
                </a:ext>
              </a:extLst>
            </p:cNvPr>
            <p:cNvSpPr/>
            <p:nvPr/>
          </p:nvSpPr>
          <p:spPr>
            <a:xfrm>
              <a:off x="1522539" y="4475214"/>
              <a:ext cx="183978" cy="183981"/>
            </a:xfrm>
            <a:custGeom>
              <a:avLst/>
              <a:gdLst>
                <a:gd name="connsiteX0" fmla="*/ 114012 w 183978"/>
                <a:gd name="connsiteY0" fmla="*/ 12436 h 183981"/>
                <a:gd name="connsiteX1" fmla="*/ 13172 w 183978"/>
                <a:gd name="connsiteY1" fmla="*/ 113256 h 183981"/>
                <a:gd name="connsiteX2" fmla="*/ 10746 w 183978"/>
                <a:gd name="connsiteY2" fmla="*/ 170809 h 183981"/>
                <a:gd name="connsiteX3" fmla="*/ 68312 w 183978"/>
                <a:gd name="connsiteY3" fmla="*/ 173239 h 183981"/>
                <a:gd name="connsiteX4" fmla="*/ 70701 w 183978"/>
                <a:gd name="connsiteY4" fmla="*/ 170853 h 183981"/>
                <a:gd name="connsiteX5" fmla="*/ 171541 w 183978"/>
                <a:gd name="connsiteY5" fmla="*/ 70034 h 183981"/>
                <a:gd name="connsiteX6" fmla="*/ 172541 w 183978"/>
                <a:gd name="connsiteY6" fmla="*/ 12436 h 183981"/>
                <a:gd name="connsiteX7" fmla="*/ 114929 w 183978"/>
                <a:gd name="connsiteY7" fmla="*/ 11434 h 183981"/>
                <a:gd name="connsiteX8" fmla="*/ 113929 w 183978"/>
                <a:gd name="connsiteY8" fmla="*/ 12436 h 183981"/>
                <a:gd name="connsiteX9" fmla="*/ 114012 w 183978"/>
                <a:gd name="connsiteY9" fmla="*/ 12436 h 18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78" h="183981">
                  <a:moveTo>
                    <a:pt x="114012" y="12436"/>
                  </a:moveTo>
                  <a:lnTo>
                    <a:pt x="13172" y="113256"/>
                  </a:lnTo>
                  <a:cubicBezTo>
                    <a:pt x="-3395" y="128479"/>
                    <a:pt x="-4481" y="154248"/>
                    <a:pt x="10746" y="170809"/>
                  </a:cubicBezTo>
                  <a:cubicBezTo>
                    <a:pt x="25971" y="187375"/>
                    <a:pt x="51747" y="188462"/>
                    <a:pt x="68312" y="173239"/>
                  </a:cubicBezTo>
                  <a:cubicBezTo>
                    <a:pt x="69143" y="172475"/>
                    <a:pt x="69941" y="171680"/>
                    <a:pt x="70701" y="170853"/>
                  </a:cubicBezTo>
                  <a:lnTo>
                    <a:pt x="171541" y="70034"/>
                  </a:lnTo>
                  <a:cubicBezTo>
                    <a:pt x="187724" y="54404"/>
                    <a:pt x="188175" y="28617"/>
                    <a:pt x="172541" y="12436"/>
                  </a:cubicBezTo>
                  <a:cubicBezTo>
                    <a:pt x="156909" y="-3747"/>
                    <a:pt x="131116" y="-4194"/>
                    <a:pt x="114929" y="11434"/>
                  </a:cubicBezTo>
                  <a:cubicBezTo>
                    <a:pt x="114589" y="11764"/>
                    <a:pt x="114255" y="12096"/>
                    <a:pt x="113929" y="12436"/>
                  </a:cubicBezTo>
                  <a:lnTo>
                    <a:pt x="114012" y="12436"/>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2" name="Freeform: Shape 21">
              <a:extLst>
                <a:ext uri="{FF2B5EF4-FFF2-40B4-BE49-F238E27FC236}">
                  <a16:creationId xmlns:a16="http://schemas.microsoft.com/office/drawing/2014/main" id="{B8C7490F-F4DE-4E87-8BFF-893F188984F5}"/>
                </a:ext>
              </a:extLst>
            </p:cNvPr>
            <p:cNvSpPr/>
            <p:nvPr/>
          </p:nvSpPr>
          <p:spPr>
            <a:xfrm>
              <a:off x="2550814" y="4475216"/>
              <a:ext cx="183980" cy="183979"/>
            </a:xfrm>
            <a:custGeom>
              <a:avLst/>
              <a:gdLst>
                <a:gd name="connsiteX0" fmla="*/ 70999 w 183980"/>
                <a:gd name="connsiteY0" fmla="*/ 13078 h 183979"/>
                <a:gd name="connsiteX1" fmla="*/ 13076 w 183980"/>
                <a:gd name="connsiteY1" fmla="*/ 10970 h 183979"/>
                <a:gd name="connsiteX2" fmla="*/ 10970 w 183980"/>
                <a:gd name="connsiteY2" fmla="*/ 68903 h 183979"/>
                <a:gd name="connsiteX3" fmla="*/ 13110 w 183980"/>
                <a:gd name="connsiteY3" fmla="*/ 71039 h 183979"/>
                <a:gd name="connsiteX4" fmla="*/ 114524 w 183980"/>
                <a:gd name="connsiteY4" fmla="*/ 172472 h 183979"/>
                <a:gd name="connsiteX5" fmla="*/ 172474 w 183980"/>
                <a:gd name="connsiteY5" fmla="*/ 171464 h 183979"/>
                <a:gd name="connsiteX6" fmla="*/ 172474 w 183980"/>
                <a:gd name="connsiteY6" fmla="*/ 114511 h 183979"/>
                <a:gd name="connsiteX7" fmla="*/ 70999 w 183980"/>
                <a:gd name="connsiteY7" fmla="*/ 13078 h 18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80" h="183979">
                  <a:moveTo>
                    <a:pt x="70999" y="13078"/>
                  </a:moveTo>
                  <a:cubicBezTo>
                    <a:pt x="55586" y="-3500"/>
                    <a:pt x="29654" y="-4443"/>
                    <a:pt x="13076" y="10970"/>
                  </a:cubicBezTo>
                  <a:cubicBezTo>
                    <a:pt x="-3497" y="26384"/>
                    <a:pt x="-4445" y="52323"/>
                    <a:pt x="10970" y="68903"/>
                  </a:cubicBezTo>
                  <a:cubicBezTo>
                    <a:pt x="11657" y="69640"/>
                    <a:pt x="12371" y="70354"/>
                    <a:pt x="13110" y="71039"/>
                  </a:cubicBezTo>
                  <a:lnTo>
                    <a:pt x="114524" y="172472"/>
                  </a:lnTo>
                  <a:cubicBezTo>
                    <a:pt x="130803" y="188202"/>
                    <a:pt x="156750" y="187749"/>
                    <a:pt x="172474" y="171464"/>
                  </a:cubicBezTo>
                  <a:cubicBezTo>
                    <a:pt x="187816" y="155579"/>
                    <a:pt x="187816" y="130396"/>
                    <a:pt x="172474" y="114511"/>
                  </a:cubicBezTo>
                  <a:lnTo>
                    <a:pt x="70999" y="13078"/>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sp>
          <p:nvSpPr>
            <p:cNvPr id="23" name="Freeform: Shape 22">
              <a:extLst>
                <a:ext uri="{FF2B5EF4-FFF2-40B4-BE49-F238E27FC236}">
                  <a16:creationId xmlns:a16="http://schemas.microsoft.com/office/drawing/2014/main" id="{80076A38-F126-482A-A38C-8143D32BB745}"/>
                </a:ext>
              </a:extLst>
            </p:cNvPr>
            <p:cNvSpPr/>
            <p:nvPr/>
          </p:nvSpPr>
          <p:spPr>
            <a:xfrm>
              <a:off x="2720009" y="4028510"/>
              <a:ext cx="226688" cy="82135"/>
            </a:xfrm>
            <a:custGeom>
              <a:avLst/>
              <a:gdLst>
                <a:gd name="connsiteX0" fmla="*/ 185473 w 226688"/>
                <a:gd name="connsiteY0" fmla="*/ 0 h 82135"/>
                <a:gd name="connsiteX1" fmla="*/ 41216 w 226688"/>
                <a:gd name="connsiteY1" fmla="*/ 0 h 82135"/>
                <a:gd name="connsiteX2" fmla="*/ 0 w 226688"/>
                <a:gd name="connsiteY2" fmla="*/ 41068 h 82135"/>
                <a:gd name="connsiteX3" fmla="*/ 41216 w 226688"/>
                <a:gd name="connsiteY3" fmla="*/ 82135 h 82135"/>
                <a:gd name="connsiteX4" fmla="*/ 185473 w 226688"/>
                <a:gd name="connsiteY4" fmla="*/ 82135 h 82135"/>
                <a:gd name="connsiteX5" fmla="*/ 226688 w 226688"/>
                <a:gd name="connsiteY5" fmla="*/ 41068 h 82135"/>
                <a:gd name="connsiteX6" fmla="*/ 185473 w 226688"/>
                <a:gd name="connsiteY6" fmla="*/ 0 h 82135"/>
                <a:gd name="connsiteX7" fmla="*/ 185473 w 226688"/>
                <a:gd name="connsiteY7" fmla="*/ 0 h 8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688" h="82135">
                  <a:moveTo>
                    <a:pt x="185473" y="0"/>
                  </a:moveTo>
                  <a:lnTo>
                    <a:pt x="41216" y="0"/>
                  </a:lnTo>
                  <a:cubicBezTo>
                    <a:pt x="18453" y="0"/>
                    <a:pt x="0" y="18386"/>
                    <a:pt x="0" y="41068"/>
                  </a:cubicBezTo>
                  <a:cubicBezTo>
                    <a:pt x="0" y="63748"/>
                    <a:pt x="18453" y="82135"/>
                    <a:pt x="41216" y="82135"/>
                  </a:cubicBezTo>
                  <a:lnTo>
                    <a:pt x="185473" y="82135"/>
                  </a:lnTo>
                  <a:cubicBezTo>
                    <a:pt x="208236" y="82135"/>
                    <a:pt x="226688" y="63750"/>
                    <a:pt x="226688" y="41068"/>
                  </a:cubicBezTo>
                  <a:cubicBezTo>
                    <a:pt x="226688" y="18388"/>
                    <a:pt x="208236" y="0"/>
                    <a:pt x="185473" y="0"/>
                  </a:cubicBezTo>
                  <a:lnTo>
                    <a:pt x="185473" y="0"/>
                  </a:lnTo>
                  <a:close/>
                </a:path>
              </a:pathLst>
            </a:custGeom>
            <a:grpFill/>
            <a:ln w="2078" cap="flat">
              <a:noFill/>
              <a:prstDash val="solid"/>
              <a:miter/>
            </a:ln>
          </p:spPr>
          <p:txBody>
            <a:bodyPr anchor="ctr"/>
            <a:lstStyle/>
            <a:p>
              <a:pPr algn="just" eaLnBrk="1" fontAlgn="auto" hangingPunct="1">
                <a:spcBef>
                  <a:spcPts val="0"/>
                </a:spcBef>
                <a:spcAft>
                  <a:spcPts val="0"/>
                </a:spcAft>
                <a:defRPr/>
              </a:pPr>
              <a:endParaRPr lang="en-ID">
                <a:latin typeface="+mn-lt"/>
              </a:endParaRPr>
            </a:p>
          </p:txBody>
        </p:sp>
      </p:grpSp>
      <p:pic>
        <p:nvPicPr>
          <p:cNvPr id="5" name="Picture 4">
            <a:extLst>
              <a:ext uri="{FF2B5EF4-FFF2-40B4-BE49-F238E27FC236}">
                <a16:creationId xmlns:a16="http://schemas.microsoft.com/office/drawing/2014/main" id="{A5B04DE8-D6F5-4DF9-8043-479B3432A5A0}"/>
              </a:ext>
            </a:extLst>
          </p:cNvPr>
          <p:cNvPicPr>
            <a:picLocks noChangeAspect="1"/>
          </p:cNvPicPr>
          <p:nvPr/>
        </p:nvPicPr>
        <p:blipFill>
          <a:blip r:embed="rId2"/>
          <a:stretch>
            <a:fillRect/>
          </a:stretch>
        </p:blipFill>
        <p:spPr>
          <a:xfrm>
            <a:off x="1155707" y="301624"/>
            <a:ext cx="10706100" cy="6322247"/>
          </a:xfrm>
          <a:prstGeom prst="rect">
            <a:avLst/>
          </a:prstGeom>
        </p:spPr>
      </p:pic>
    </p:spTree>
    <p:extLst>
      <p:ext uri="{BB962C8B-B14F-4D97-AF65-F5344CB8AC3E}">
        <p14:creationId xmlns:p14="http://schemas.microsoft.com/office/powerpoint/2010/main" val="262346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Linear Graph outline">
            <a:extLst>
              <a:ext uri="{FF2B5EF4-FFF2-40B4-BE49-F238E27FC236}">
                <a16:creationId xmlns:a16="http://schemas.microsoft.com/office/drawing/2014/main" id="{00C49EC0-40C2-4D6C-A878-210C4EF9E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499" y="1678562"/>
            <a:ext cx="619126" cy="619126"/>
          </a:xfrm>
          <a:prstGeom prst="rect">
            <a:avLst/>
          </a:prstGeom>
        </p:spPr>
      </p:pic>
      <p:sp>
        <p:nvSpPr>
          <p:cNvPr id="8" name="TextBox 35">
            <a:extLst>
              <a:ext uri="{FF2B5EF4-FFF2-40B4-BE49-F238E27FC236}">
                <a16:creationId xmlns:a16="http://schemas.microsoft.com/office/drawing/2014/main" id="{C226C061-F7B2-4087-90FC-B36F8A7661C3}"/>
              </a:ext>
            </a:extLst>
          </p:cNvPr>
          <p:cNvSpPr txBox="1">
            <a:spLocks noChangeArrowheads="1"/>
          </p:cNvSpPr>
          <p:nvPr/>
        </p:nvSpPr>
        <p:spPr bwMode="auto">
          <a:xfrm>
            <a:off x="1577976" y="1635172"/>
            <a:ext cx="50577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sz="3600" b="1" dirty="0">
                <a:solidFill>
                  <a:schemeClr val="bg1"/>
                </a:solidFill>
                <a:latin typeface="Montserrat SemiBold" panose="00000700000000000000" pitchFamily="50" charset="0"/>
                <a:ea typeface="Roboto" panose="02000000000000000000" pitchFamily="2" charset="0"/>
                <a:cs typeface="Open Sans" panose="020B0606030504020204" pitchFamily="34" charset="0"/>
              </a:rPr>
              <a:t>Final Remarks</a:t>
            </a:r>
            <a:endParaRPr lang="en-ID" altLang="en-US" sz="3600" b="1" dirty="0">
              <a:solidFill>
                <a:schemeClr val="bg1"/>
              </a:solidFill>
              <a:latin typeface="Roboto" panose="02000000000000000000" pitchFamily="2" charset="0"/>
              <a:ea typeface="Roboto" panose="02000000000000000000" pitchFamily="2" charset="0"/>
              <a:cs typeface="Open Sans" panose="020B0606030504020204" pitchFamily="34" charset="0"/>
            </a:endParaRPr>
          </a:p>
        </p:txBody>
      </p:sp>
      <p:sp>
        <p:nvSpPr>
          <p:cNvPr id="13" name="TextBox 12">
            <a:extLst>
              <a:ext uri="{FF2B5EF4-FFF2-40B4-BE49-F238E27FC236}">
                <a16:creationId xmlns:a16="http://schemas.microsoft.com/office/drawing/2014/main" id="{C7D70D70-2867-464E-8EE7-A684D19488D3}"/>
              </a:ext>
            </a:extLst>
          </p:cNvPr>
          <p:cNvSpPr txBox="1"/>
          <p:nvPr/>
        </p:nvSpPr>
        <p:spPr>
          <a:xfrm>
            <a:off x="11550058" y="4360333"/>
            <a:ext cx="492443" cy="2182599"/>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Final Remarks</a:t>
            </a:r>
          </a:p>
        </p:txBody>
      </p:sp>
      <p:pic>
        <p:nvPicPr>
          <p:cNvPr id="20" name="Picture 19">
            <a:extLst>
              <a:ext uri="{FF2B5EF4-FFF2-40B4-BE49-F238E27FC236}">
                <a16:creationId xmlns:a16="http://schemas.microsoft.com/office/drawing/2014/main" id="{DA9D934C-B32D-4F27-938E-BE620D98B101}"/>
              </a:ext>
            </a:extLst>
          </p:cNvPr>
          <p:cNvPicPr>
            <a:picLocks noChangeAspect="1"/>
          </p:cNvPicPr>
          <p:nvPr/>
        </p:nvPicPr>
        <p:blipFill>
          <a:blip r:embed="rId4"/>
          <a:stretch>
            <a:fillRect/>
          </a:stretch>
        </p:blipFill>
        <p:spPr>
          <a:xfrm>
            <a:off x="6809377" y="3225806"/>
            <a:ext cx="2340000" cy="2496172"/>
          </a:xfrm>
          <a:prstGeom prst="rect">
            <a:avLst/>
          </a:prstGeom>
        </p:spPr>
      </p:pic>
      <p:sp>
        <p:nvSpPr>
          <p:cNvPr id="24" name="TextBox 23">
            <a:extLst>
              <a:ext uri="{FF2B5EF4-FFF2-40B4-BE49-F238E27FC236}">
                <a16:creationId xmlns:a16="http://schemas.microsoft.com/office/drawing/2014/main" id="{0D61514B-A69F-4DDF-882A-492D7DE209BF}"/>
              </a:ext>
            </a:extLst>
          </p:cNvPr>
          <p:cNvSpPr txBox="1"/>
          <p:nvPr/>
        </p:nvSpPr>
        <p:spPr>
          <a:xfrm>
            <a:off x="952499" y="4284632"/>
            <a:ext cx="3314700" cy="400110"/>
          </a:xfrm>
          <a:prstGeom prst="rect">
            <a:avLst/>
          </a:prstGeom>
          <a:noFill/>
        </p:spPr>
        <p:txBody>
          <a:bodyPr wrap="square">
            <a:spAutoFit/>
          </a:bodyPr>
          <a:lstStyle/>
          <a:p>
            <a:pPr eaLnBrk="1" fontAlgn="auto" hangingPunct="1">
              <a:spcBef>
                <a:spcPts val="0"/>
              </a:spcBef>
              <a:spcAft>
                <a:spcPts val="0"/>
              </a:spcAft>
              <a:defRPr/>
            </a:pPr>
            <a:r>
              <a:rPr lang="en-US" sz="2000" u="sng"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Foday B.L. Mansaray II</a:t>
            </a:r>
          </a:p>
        </p:txBody>
      </p:sp>
      <p:pic>
        <p:nvPicPr>
          <p:cNvPr id="5126" name="Picture 6" descr="Analyzing The Importance Of Closing Speech And Remarks">
            <a:extLst>
              <a:ext uri="{FF2B5EF4-FFF2-40B4-BE49-F238E27FC236}">
                <a16:creationId xmlns:a16="http://schemas.microsoft.com/office/drawing/2014/main" id="{5D312102-60A0-41BD-BF23-65E068E1FA65}"/>
              </a:ext>
            </a:extLst>
          </p:cNvPr>
          <p:cNvPicPr>
            <a:picLocks noGrp="1" noChangeAspect="1" noChangeArrowheads="1"/>
          </p:cNvPicPr>
          <p:nvPr>
            <p:ph type="pic" sz="quarter" idx="10"/>
          </p:nvPr>
        </p:nvPicPr>
        <p:blipFill>
          <a:blip r:embed="rId5">
            <a:extLst>
              <a:ext uri="{28A0092B-C50C-407E-A947-70E740481C1C}">
                <a14:useLocalDpi xmlns:a14="http://schemas.microsoft.com/office/drawing/2010/main" val="0"/>
              </a:ext>
            </a:extLst>
          </a:blip>
          <a:srcRect t="990" b="99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DB593ED-F470-416D-BD90-AF0F75A519FC}"/>
              </a:ext>
            </a:extLst>
          </p:cNvPr>
          <p:cNvSpPr txBox="1"/>
          <p:nvPr/>
        </p:nvSpPr>
        <p:spPr>
          <a:xfrm>
            <a:off x="952499" y="4686194"/>
            <a:ext cx="3314700" cy="400110"/>
          </a:xfrm>
          <a:prstGeom prst="rect">
            <a:avLst/>
          </a:prstGeom>
          <a:noFill/>
        </p:spPr>
        <p:txBody>
          <a:bodyPr wrap="square">
            <a:spAutoFit/>
          </a:bodyPr>
          <a:lstStyle/>
          <a:p>
            <a:pPr eaLnBrk="1" fontAlgn="auto" hangingPunct="1">
              <a:spcBef>
                <a:spcPts val="0"/>
              </a:spcBef>
              <a:spcAft>
                <a:spcPts val="0"/>
              </a:spcAft>
              <a:defRPr/>
            </a:pPr>
            <a:r>
              <a:rPr lang="en-US" sz="2000" dirty="0">
                <a:solidFill>
                  <a:srgbClr val="0A4476"/>
                </a:solidFill>
                <a:latin typeface="Montserrat SemiBold" panose="00000700000000000000" pitchFamily="50" charset="0"/>
              </a:rPr>
              <a:t>Director General</a:t>
            </a:r>
          </a:p>
        </p:txBody>
      </p:sp>
    </p:spTree>
    <p:extLst>
      <p:ext uri="{BB962C8B-B14F-4D97-AF65-F5344CB8AC3E}">
        <p14:creationId xmlns:p14="http://schemas.microsoft.com/office/powerpoint/2010/main" val="1875892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FD49BB5-B1E5-4F84-8177-762D2B7B3CBD}"/>
              </a:ext>
            </a:extLst>
          </p:cNvPr>
          <p:cNvSpPr txBox="1"/>
          <p:nvPr/>
        </p:nvSpPr>
        <p:spPr>
          <a:xfrm>
            <a:off x="272458" y="2305050"/>
            <a:ext cx="492443" cy="423788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Final Remarks</a:t>
            </a:r>
          </a:p>
        </p:txBody>
      </p:sp>
      <p:sp>
        <p:nvSpPr>
          <p:cNvPr id="54" name="TextBox 53">
            <a:extLst>
              <a:ext uri="{FF2B5EF4-FFF2-40B4-BE49-F238E27FC236}">
                <a16:creationId xmlns:a16="http://schemas.microsoft.com/office/drawing/2014/main" id="{4D3ACD82-1CF9-4740-B175-6530664579F5}"/>
              </a:ext>
            </a:extLst>
          </p:cNvPr>
          <p:cNvSpPr txBox="1"/>
          <p:nvPr/>
        </p:nvSpPr>
        <p:spPr>
          <a:xfrm>
            <a:off x="1435634" y="180975"/>
            <a:ext cx="9194266" cy="584775"/>
          </a:xfrm>
          <a:prstGeom prst="rect">
            <a:avLst/>
          </a:prstGeom>
          <a:noFill/>
        </p:spPr>
        <p:txBody>
          <a:bodyPr wrap="square">
            <a:spAutoFit/>
          </a:bodyPr>
          <a:lstStyle/>
          <a:p>
            <a:pPr algn="ctr" eaLnBrk="1" fontAlgn="auto" hangingPunct="1">
              <a:spcBef>
                <a:spcPts val="0"/>
              </a:spcBef>
              <a:spcAft>
                <a:spcPts val="0"/>
              </a:spcAft>
              <a:defRPr/>
            </a:pPr>
            <a:r>
              <a:rPr lang="en-US" sz="32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Final Remarks</a:t>
            </a:r>
            <a:endParaRPr lang="en-ID" sz="32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5" name="Text Box 2">
            <a:extLst>
              <a:ext uri="{FF2B5EF4-FFF2-40B4-BE49-F238E27FC236}">
                <a16:creationId xmlns:a16="http://schemas.microsoft.com/office/drawing/2014/main" id="{2546EA56-F17C-0842-CF1A-7B088CB7E784}"/>
              </a:ext>
            </a:extLst>
          </p:cNvPr>
          <p:cNvSpPr txBox="1">
            <a:spLocks noChangeArrowheads="1"/>
          </p:cNvSpPr>
          <p:nvPr/>
        </p:nvSpPr>
        <p:spPr bwMode="auto">
          <a:xfrm>
            <a:off x="1371600" y="751134"/>
            <a:ext cx="10382250" cy="5822951"/>
          </a:xfrm>
          <a:prstGeom prst="rect">
            <a:avLst/>
          </a:prstGeom>
          <a:noFill/>
          <a:ln>
            <a:noFill/>
          </a:ln>
          <a:effectLst/>
          <a:extLst>
            <a:ext uri="{909E8E84-426E-40DD-AFC4-6F175D3DCCD1}">
              <a14:hiddenFill xmlns:a14="http://schemas.microsoft.com/office/drawing/2010/main">
                <a:solidFill>
                  <a:srgbClr val="006633"/>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R="0" lvl="0" algn="just" defTabSz="914400" eaLnBrk="1" fontAlgn="auto" latinLnBrk="0" hangingPunct="1">
              <a:lnSpc>
                <a:spcPct val="150000"/>
              </a:lnSpc>
              <a:spcBef>
                <a:spcPts val="0"/>
              </a:spcBef>
              <a:spcAft>
                <a:spcPts val="0"/>
              </a:spcAft>
              <a:buClr>
                <a:srgbClr val="164D7D"/>
              </a:buClr>
              <a:buSzTx/>
              <a:tabLst/>
              <a:defRPr/>
            </a:pPr>
            <a:r>
              <a:rPr lang="en-US" alt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There are many opportunities to develop new and exciting prospects within the northern area of the Sierra Leone basin that differ from the proven system in the south. </a:t>
            </a:r>
          </a:p>
          <a:p>
            <a:pPr marR="0" lvl="0" algn="just" defTabSz="914400" eaLnBrk="1" fontAlgn="auto" latinLnBrk="0" hangingPunct="1">
              <a:lnSpc>
                <a:spcPct val="150000"/>
              </a:lnSpc>
              <a:spcBef>
                <a:spcPts val="0"/>
              </a:spcBef>
              <a:spcAft>
                <a:spcPts val="0"/>
              </a:spcAft>
              <a:buClr>
                <a:srgbClr val="164D7D"/>
              </a:buClr>
              <a:buSzTx/>
              <a:tabLst/>
              <a:defRPr/>
            </a:pPr>
            <a:endParaRPr lang="en-US" alt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R="0" lvl="0" algn="just" defTabSz="914400" eaLnBrk="1" fontAlgn="auto" latinLnBrk="0" hangingPunct="1">
              <a:lnSpc>
                <a:spcPct val="150000"/>
              </a:lnSpc>
              <a:spcBef>
                <a:spcPts val="0"/>
              </a:spcBef>
              <a:spcAft>
                <a:spcPts val="0"/>
              </a:spcAft>
              <a:buClr>
                <a:srgbClr val="164D7D"/>
              </a:buClr>
              <a:buSzTx/>
              <a:tabLst/>
              <a:defRPr/>
            </a:pPr>
            <a:r>
              <a:rPr lang="en-US" alt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Considering also the potential waiting down-dip, Sierra Leone has all the subsurface requirements to be the next big African exploration hotspot - especially when the new stable and transparent above ground investment environment is fully factored in. </a:t>
            </a:r>
          </a:p>
          <a:p>
            <a:pPr marL="742950" lvl="1" indent="-285750" algn="just"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altLang="en-US" sz="1400" b="1" dirty="0">
                <a:solidFill>
                  <a:srgbClr val="002060"/>
                </a:solidFill>
                <a:latin typeface="Montserrat Light" panose="00000400000000000000" pitchFamily="50" charset="0"/>
                <a:ea typeface="Open Sans" panose="020B0606030504020204" pitchFamily="34" charset="0"/>
                <a:cs typeface="Open Sans" panose="020B0606030504020204" pitchFamily="34" charset="0"/>
              </a:rPr>
              <a:t>Access to acreage </a:t>
            </a:r>
          </a:p>
          <a:p>
            <a:pPr marL="742950" lvl="1" indent="-285750" algn="just"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altLang="en-US" sz="1400" b="1" dirty="0">
                <a:solidFill>
                  <a:srgbClr val="002060"/>
                </a:solidFill>
                <a:latin typeface="Montserrat Light" panose="00000400000000000000" pitchFamily="50" charset="0"/>
                <a:ea typeface="Open Sans" panose="020B0606030504020204" pitchFamily="34" charset="0"/>
                <a:cs typeface="Open Sans" panose="020B0606030504020204" pitchFamily="34" charset="0"/>
              </a:rPr>
              <a:t>Good fiscal conditions </a:t>
            </a:r>
          </a:p>
          <a:p>
            <a:pPr marL="742950" lvl="1" indent="-285750" algn="just"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altLang="en-US" sz="1400" b="1" dirty="0">
                <a:solidFill>
                  <a:srgbClr val="002060"/>
                </a:solidFill>
                <a:latin typeface="Montserrat Light" panose="00000400000000000000" pitchFamily="50" charset="0"/>
                <a:ea typeface="Open Sans" panose="020B0606030504020204" pitchFamily="34" charset="0"/>
                <a:cs typeface="Open Sans" panose="020B0606030504020204" pitchFamily="34" charset="0"/>
              </a:rPr>
              <a:t>Transparent and stable government </a:t>
            </a:r>
          </a:p>
          <a:p>
            <a:pPr marL="742950" lvl="1" indent="-285750" algn="just"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altLang="en-US" sz="1400" b="1" dirty="0">
                <a:solidFill>
                  <a:srgbClr val="002060"/>
                </a:solidFill>
                <a:latin typeface="Montserrat Light" panose="00000400000000000000" pitchFamily="50" charset="0"/>
                <a:ea typeface="Open Sans" panose="020B0606030504020204" pitchFamily="34" charset="0"/>
                <a:cs typeface="Open Sans" panose="020B0606030504020204" pitchFamily="34" charset="0"/>
              </a:rPr>
              <a:t>A positive investment environment </a:t>
            </a:r>
          </a:p>
          <a:p>
            <a:pPr marL="742950" lvl="1" indent="-285750" algn="just"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altLang="en-US" sz="1400" b="1" dirty="0">
                <a:solidFill>
                  <a:srgbClr val="002060"/>
                </a:solidFill>
                <a:latin typeface="Montserrat Light" panose="00000400000000000000" pitchFamily="50" charset="0"/>
                <a:ea typeface="Open Sans" panose="020B0606030504020204" pitchFamily="34" charset="0"/>
                <a:cs typeface="Open Sans" panose="020B0606030504020204" pitchFamily="34" charset="0"/>
              </a:rPr>
              <a:t>Good quality data with reprocessing and new data on the agenda, plus </a:t>
            </a:r>
          </a:p>
          <a:p>
            <a:pPr marL="742950" lvl="1" indent="-285750" algn="just" eaLnBrk="1" fontAlgn="auto" hangingPunct="1">
              <a:lnSpc>
                <a:spcPct val="150000"/>
              </a:lnSpc>
              <a:spcBef>
                <a:spcPts val="0"/>
              </a:spcBef>
              <a:spcAft>
                <a:spcPts val="0"/>
              </a:spcAft>
              <a:buClr>
                <a:srgbClr val="164D7D"/>
              </a:buClr>
              <a:buFont typeface="Wingdings" panose="05000000000000000000" pitchFamily="2" charset="2"/>
              <a:buChar char="Ø"/>
              <a:defRPr/>
            </a:pPr>
            <a:r>
              <a:rPr lang="en-US" altLang="en-US" sz="1400" b="1" dirty="0">
                <a:solidFill>
                  <a:srgbClr val="002060"/>
                </a:solidFill>
                <a:latin typeface="Montserrat Light" panose="00000400000000000000" pitchFamily="50" charset="0"/>
                <a:ea typeface="Open Sans" panose="020B0606030504020204" pitchFamily="34" charset="0"/>
                <a:cs typeface="Open Sans" panose="020B0606030504020204" pitchFamily="34" charset="0"/>
              </a:rPr>
              <a:t>The world-leading conjugate discoveries </a:t>
            </a:r>
          </a:p>
          <a:p>
            <a:pPr marR="0" lvl="0" algn="just" defTabSz="914400" eaLnBrk="1" fontAlgn="auto" latinLnBrk="0" hangingPunct="1">
              <a:lnSpc>
                <a:spcPct val="150000"/>
              </a:lnSpc>
              <a:spcBef>
                <a:spcPts val="0"/>
              </a:spcBef>
              <a:spcAft>
                <a:spcPts val="0"/>
              </a:spcAft>
              <a:buClr>
                <a:srgbClr val="164D7D"/>
              </a:buClr>
              <a:buSzTx/>
              <a:tabLst/>
              <a:defRPr/>
            </a:pPr>
            <a:endParaRPr lang="en-US" alt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R="0" lvl="0" algn="just" defTabSz="914400" eaLnBrk="1" fontAlgn="auto" latinLnBrk="0" hangingPunct="1">
              <a:lnSpc>
                <a:spcPct val="150000"/>
              </a:lnSpc>
              <a:spcBef>
                <a:spcPts val="0"/>
              </a:spcBef>
              <a:spcAft>
                <a:spcPts val="0"/>
              </a:spcAft>
              <a:buClr>
                <a:srgbClr val="164D7D"/>
              </a:buClr>
              <a:buSzTx/>
              <a:tabLst/>
              <a:defRPr/>
            </a:pPr>
            <a:r>
              <a:rPr lang="en-US" alt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All indicate that Sierra Leone will soon join the exclusive club of African oil-producing nations. </a:t>
            </a:r>
          </a:p>
          <a:p>
            <a:pPr marR="0" lvl="0" algn="just" defTabSz="914400" eaLnBrk="1" fontAlgn="auto" latinLnBrk="0" hangingPunct="1">
              <a:lnSpc>
                <a:spcPct val="150000"/>
              </a:lnSpc>
              <a:spcBef>
                <a:spcPts val="0"/>
              </a:spcBef>
              <a:spcAft>
                <a:spcPts val="0"/>
              </a:spcAft>
              <a:buClr>
                <a:srgbClr val="164D7D"/>
              </a:buClr>
              <a:buSzTx/>
              <a:tabLst/>
              <a:defRPr/>
            </a:pPr>
            <a:endParaRPr lang="en-US" alt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marR="0" lvl="0" algn="just" defTabSz="914400" eaLnBrk="1" fontAlgn="auto" latinLnBrk="0" hangingPunct="1">
              <a:lnSpc>
                <a:spcPct val="150000"/>
              </a:lnSpc>
              <a:spcBef>
                <a:spcPts val="0"/>
              </a:spcBef>
              <a:spcAft>
                <a:spcPts val="0"/>
              </a:spcAft>
              <a:buClr>
                <a:srgbClr val="164D7D"/>
              </a:buClr>
              <a:buSzTx/>
              <a:tabLst/>
              <a:defRPr/>
            </a:pPr>
            <a:r>
              <a:rPr lang="en-US" altLang="en-US" sz="1400" dirty="0">
                <a:solidFill>
                  <a:srgbClr val="0A4476"/>
                </a:solidFill>
                <a:latin typeface="Montserrat SemiBold" panose="00000700000000000000" pitchFamily="50" charset="0"/>
              </a:rPr>
              <a:t>‘Unity, Freedom and Justice’ </a:t>
            </a:r>
            <a:r>
              <a:rPr lang="en-US" alt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is emblazoned on the country’s coat of arms, but these three words also spell a great investment opportunity to those that look into the subsurface.</a:t>
            </a:r>
          </a:p>
        </p:txBody>
      </p:sp>
    </p:spTree>
    <p:extLst>
      <p:ext uri="{BB962C8B-B14F-4D97-AF65-F5344CB8AC3E}">
        <p14:creationId xmlns:p14="http://schemas.microsoft.com/office/powerpoint/2010/main" val="878448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AB9233A-5CB4-481E-B086-DD64E47DE0B2}"/>
              </a:ext>
            </a:extLst>
          </p:cNvPr>
          <p:cNvSpPr txBox="1"/>
          <p:nvPr/>
        </p:nvSpPr>
        <p:spPr>
          <a:xfrm>
            <a:off x="1812925" y="569707"/>
            <a:ext cx="9474200" cy="1261884"/>
          </a:xfrm>
          <a:prstGeom prst="rect">
            <a:avLst/>
          </a:prstGeom>
          <a:noFill/>
        </p:spPr>
        <p:txBody>
          <a:bodyPr wrap="square">
            <a:spAutoFit/>
          </a:bodyPr>
          <a:lstStyle/>
          <a:p>
            <a:pPr algn="ctr" eaLnBrk="1" fontAlgn="auto" hangingPunct="1">
              <a:spcBef>
                <a:spcPts val="0"/>
              </a:spcBef>
              <a:spcAft>
                <a:spcPts val="0"/>
              </a:spcAft>
              <a:defRPr/>
            </a:pPr>
            <a:r>
              <a:rPr lang="en-US" sz="40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In Conclusion: </a:t>
            </a:r>
          </a:p>
          <a:p>
            <a:pPr algn="ctr" eaLnBrk="1" fontAlgn="auto" hangingPunct="1">
              <a:spcBef>
                <a:spcPts val="0"/>
              </a:spcBef>
              <a:spcAft>
                <a:spcPts val="0"/>
              </a:spcAft>
              <a:defRPr/>
            </a:pPr>
            <a:r>
              <a:rPr lang="en-US" sz="36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Petroleum Directorate of Sierra Leone</a:t>
            </a:r>
            <a:endParaRPr lang="en-ID" sz="36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45" name="TextBox 44">
            <a:extLst>
              <a:ext uri="{FF2B5EF4-FFF2-40B4-BE49-F238E27FC236}">
                <a16:creationId xmlns:a16="http://schemas.microsoft.com/office/drawing/2014/main" id="{23FA2FF7-8CC0-4CD6-A273-819DFB840902}"/>
              </a:ext>
            </a:extLst>
          </p:cNvPr>
          <p:cNvSpPr txBox="1"/>
          <p:nvPr/>
        </p:nvSpPr>
        <p:spPr>
          <a:xfrm>
            <a:off x="2790824" y="1935163"/>
            <a:ext cx="7150101" cy="501932"/>
          </a:xfrm>
          <a:prstGeom prst="rect">
            <a:avLst/>
          </a:prstGeom>
          <a:noFill/>
        </p:spPr>
        <p:txBody>
          <a:bodyPr wrap="square">
            <a:spAutoFit/>
          </a:bodyPr>
          <a:lstStyle/>
          <a:p>
            <a:pPr algn="ctr" eaLnBrk="1" fontAlgn="auto" hangingPunct="1">
              <a:lnSpc>
                <a:spcPct val="150000"/>
              </a:lnSpc>
              <a:spcBef>
                <a:spcPts val="0"/>
              </a:spcBef>
              <a:spcAft>
                <a:spcPts val="0"/>
              </a:spcAft>
              <a:defRPr/>
            </a:pPr>
            <a:r>
              <a:rPr lang="en-ID" sz="20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TRANSPARENT LICENSING ROUND  AND REGULATOR</a:t>
            </a:r>
            <a:endParaRPr lang="en-US" sz="20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5F2F9800-2EE5-43DC-B355-304D609D0E76}"/>
              </a:ext>
            </a:extLst>
          </p:cNvPr>
          <p:cNvSpPr txBox="1"/>
          <p:nvPr/>
        </p:nvSpPr>
        <p:spPr>
          <a:xfrm>
            <a:off x="8904288" y="4752975"/>
            <a:ext cx="1865312" cy="1170449"/>
          </a:xfrm>
          <a:prstGeom prst="rect">
            <a:avLst/>
          </a:prstGeom>
          <a:noFill/>
        </p:spPr>
        <p:txBody>
          <a:bodyPr>
            <a:spAutoFit/>
          </a:bodyPr>
          <a:lstStyle/>
          <a:p>
            <a:pPr algn="ctr" eaLnBrk="1" fontAlgn="auto" hangingPunct="1">
              <a:lnSpc>
                <a:spcPct val="150000"/>
              </a:lnSpc>
              <a:spcBef>
                <a:spcPts val="0"/>
              </a:spcBef>
              <a:spcAft>
                <a:spcPts val="0"/>
              </a:spcAft>
              <a:defRPr/>
            </a:pPr>
            <a:r>
              <a:rPr lang="en-US" sz="1200" dirty="0">
                <a:solidFill>
                  <a:schemeClr val="bg1"/>
                </a:solidFill>
                <a:latin typeface="Montserrat Light" panose="00000400000000000000" pitchFamily="50" charset="0"/>
                <a:ea typeface="Open Sans" panose="020B0606030504020204" pitchFamily="34" charset="0"/>
                <a:cs typeface="Open Sans" panose="020B0606030504020204" pitchFamily="34" charset="0"/>
              </a:rPr>
              <a:t>Favorable and Competitive Regulatory, Legal and Fiscal terms</a:t>
            </a:r>
            <a:endParaRPr lang="en-ID"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TextBox 99">
            <a:extLst>
              <a:ext uri="{FF2B5EF4-FFF2-40B4-BE49-F238E27FC236}">
                <a16:creationId xmlns:a16="http://schemas.microsoft.com/office/drawing/2014/main" id="{B7E139B3-88EA-4E4D-86A3-09EB5ADEE728}"/>
              </a:ext>
            </a:extLst>
          </p:cNvPr>
          <p:cNvSpPr txBox="1"/>
          <p:nvPr/>
        </p:nvSpPr>
        <p:spPr>
          <a:xfrm>
            <a:off x="9059863" y="4484688"/>
            <a:ext cx="1554162" cy="348365"/>
          </a:xfrm>
          <a:prstGeom prst="rect">
            <a:avLst/>
          </a:prstGeom>
          <a:noFill/>
        </p:spPr>
        <p:txBody>
          <a:bodyPr>
            <a:spAutoFit/>
          </a:bodyPr>
          <a:lstStyle/>
          <a:p>
            <a:pPr algn="ctr" eaLnBrk="1" fontAlgn="auto" hangingPunct="1">
              <a:lnSpc>
                <a:spcPct val="150000"/>
              </a:lnSpc>
              <a:spcBef>
                <a:spcPts val="0"/>
              </a:spcBef>
              <a:spcAft>
                <a:spcPts val="0"/>
              </a:spcAft>
              <a:defRPr/>
            </a:pPr>
            <a:r>
              <a:rPr lang="en-ID" sz="1250" b="1" dirty="0">
                <a:solidFill>
                  <a:schemeClr val="bg1"/>
                </a:solidFill>
                <a:latin typeface="Montserrat Medium" panose="00000600000000000000" pitchFamily="50" charset="0"/>
                <a:ea typeface="Inter" panose="020B0502030000000004" pitchFamily="34" charset="0"/>
                <a:cs typeface="Open Sans" panose="020B0606030504020204" pitchFamily="34" charset="0"/>
              </a:rPr>
              <a:t>Terms</a:t>
            </a:r>
            <a:endParaRPr lang="en-ID" sz="1250" b="1" dirty="0">
              <a:solidFill>
                <a:schemeClr val="bg1"/>
              </a:solidFill>
              <a:latin typeface="Montserrat Medium" panose="00000600000000000000" pitchFamily="50" charset="0"/>
              <a:ea typeface="Inter" panose="020B0502030000000004" pitchFamily="34" charset="0"/>
              <a:cs typeface="Open Sans Light" panose="020B0306030504020204" pitchFamily="34" charset="0"/>
            </a:endParaRPr>
          </a:p>
        </p:txBody>
      </p:sp>
      <p:sp>
        <p:nvSpPr>
          <p:cNvPr id="109" name="TextBox 108">
            <a:extLst>
              <a:ext uri="{FF2B5EF4-FFF2-40B4-BE49-F238E27FC236}">
                <a16:creationId xmlns:a16="http://schemas.microsoft.com/office/drawing/2014/main" id="{E2EA5B21-2944-4C2C-8E1E-AEB28CAD3622}"/>
              </a:ext>
            </a:extLst>
          </p:cNvPr>
          <p:cNvSpPr txBox="1"/>
          <p:nvPr/>
        </p:nvSpPr>
        <p:spPr>
          <a:xfrm>
            <a:off x="6705600" y="4752975"/>
            <a:ext cx="1865313" cy="893450"/>
          </a:xfrm>
          <a:prstGeom prst="rect">
            <a:avLst/>
          </a:prstGeom>
          <a:noFill/>
        </p:spPr>
        <p:txBody>
          <a:bodyPr>
            <a:spAutoFit/>
          </a:bodyPr>
          <a:lstStyle/>
          <a:p>
            <a:pPr algn="ctr" eaLnBrk="1" fontAlgn="auto" hangingPunct="1">
              <a:lnSpc>
                <a:spcPct val="150000"/>
              </a:lnSpc>
              <a:spcBef>
                <a:spcPts val="0"/>
              </a:spcBef>
              <a:spcAft>
                <a:spcPts val="0"/>
              </a:spcAft>
              <a:defRPr/>
            </a:pPr>
            <a:r>
              <a:rPr lang="en-US" sz="1200" dirty="0">
                <a:solidFill>
                  <a:schemeClr val="bg1"/>
                </a:solidFill>
                <a:latin typeface="Montserrat Light" panose="00000400000000000000" pitchFamily="50" charset="0"/>
                <a:ea typeface="Open Sans" panose="020B0606030504020204" pitchFamily="34" charset="0"/>
                <a:cs typeface="Open Sans" panose="020B0606030504020204" pitchFamily="34" charset="0"/>
              </a:rPr>
              <a:t>Excellent Geological and Geophysical Data Coverage </a:t>
            </a:r>
            <a:endParaRPr lang="en-ID"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0" name="TextBox 109">
            <a:extLst>
              <a:ext uri="{FF2B5EF4-FFF2-40B4-BE49-F238E27FC236}">
                <a16:creationId xmlns:a16="http://schemas.microsoft.com/office/drawing/2014/main" id="{33094BEF-43A5-497B-ADA7-B0122EF3B179}"/>
              </a:ext>
            </a:extLst>
          </p:cNvPr>
          <p:cNvSpPr txBox="1"/>
          <p:nvPr/>
        </p:nvSpPr>
        <p:spPr>
          <a:xfrm>
            <a:off x="6859588" y="4484688"/>
            <a:ext cx="1555750" cy="348365"/>
          </a:xfrm>
          <a:prstGeom prst="rect">
            <a:avLst/>
          </a:prstGeom>
          <a:noFill/>
        </p:spPr>
        <p:txBody>
          <a:bodyPr>
            <a:spAutoFit/>
          </a:bodyPr>
          <a:lstStyle/>
          <a:p>
            <a:pPr algn="ctr" eaLnBrk="1" fontAlgn="auto" hangingPunct="1">
              <a:lnSpc>
                <a:spcPct val="150000"/>
              </a:lnSpc>
              <a:spcBef>
                <a:spcPts val="0"/>
              </a:spcBef>
              <a:spcAft>
                <a:spcPts val="0"/>
              </a:spcAft>
              <a:defRPr/>
            </a:pPr>
            <a:r>
              <a:rPr lang="en-ID" sz="1250" b="1" dirty="0">
                <a:solidFill>
                  <a:schemeClr val="bg1"/>
                </a:solidFill>
                <a:latin typeface="Montserrat Medium" panose="00000600000000000000" pitchFamily="50" charset="0"/>
                <a:ea typeface="Inter" panose="020B0502030000000004" pitchFamily="34" charset="0"/>
                <a:cs typeface="Open Sans" panose="020B0606030504020204" pitchFamily="34" charset="0"/>
              </a:rPr>
              <a:t>Data Coverage</a:t>
            </a:r>
            <a:endParaRPr lang="en-ID" sz="1250" b="1" dirty="0">
              <a:solidFill>
                <a:schemeClr val="bg1"/>
              </a:solidFill>
              <a:latin typeface="Montserrat Medium" panose="00000600000000000000" pitchFamily="50" charset="0"/>
              <a:ea typeface="Inter" panose="020B0502030000000004" pitchFamily="34" charset="0"/>
              <a:cs typeface="Open Sans Light" panose="020B0306030504020204" pitchFamily="34" charset="0"/>
            </a:endParaRPr>
          </a:p>
        </p:txBody>
      </p:sp>
      <p:sp>
        <p:nvSpPr>
          <p:cNvPr id="111" name="Oval 110">
            <a:extLst>
              <a:ext uri="{FF2B5EF4-FFF2-40B4-BE49-F238E27FC236}">
                <a16:creationId xmlns:a16="http://schemas.microsoft.com/office/drawing/2014/main" id="{178DBCB5-816A-4529-9AB9-7230AD8A8BBE}"/>
              </a:ext>
            </a:extLst>
          </p:cNvPr>
          <p:cNvSpPr/>
          <p:nvPr/>
        </p:nvSpPr>
        <p:spPr>
          <a:xfrm>
            <a:off x="7210425" y="3390900"/>
            <a:ext cx="866775" cy="868363"/>
          </a:xfrm>
          <a:prstGeom prst="ellipse">
            <a:avLst/>
          </a:prstGeom>
          <a:solidFill>
            <a:srgbClr val="08254D"/>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19" name="TextBox 118">
            <a:extLst>
              <a:ext uri="{FF2B5EF4-FFF2-40B4-BE49-F238E27FC236}">
                <a16:creationId xmlns:a16="http://schemas.microsoft.com/office/drawing/2014/main" id="{0BBE1923-3A8B-44B5-99B0-8E4DBA8A3538}"/>
              </a:ext>
            </a:extLst>
          </p:cNvPr>
          <p:cNvSpPr txBox="1"/>
          <p:nvPr/>
        </p:nvSpPr>
        <p:spPr>
          <a:xfrm>
            <a:off x="4335463" y="4752975"/>
            <a:ext cx="2039937" cy="893450"/>
          </a:xfrm>
          <a:prstGeom prst="rect">
            <a:avLst/>
          </a:prstGeom>
          <a:noFill/>
        </p:spPr>
        <p:txBody>
          <a:bodyPr wrap="square">
            <a:spAutoFit/>
          </a:bodyPr>
          <a:lstStyle/>
          <a:p>
            <a:pPr algn="ctr" eaLnBrk="1" fontAlgn="auto" hangingPunct="1">
              <a:lnSpc>
                <a:spcPct val="150000"/>
              </a:lnSpc>
              <a:spcBef>
                <a:spcPts val="0"/>
              </a:spcBef>
              <a:spcAft>
                <a:spcPts val="0"/>
              </a:spcAft>
              <a:defRPr/>
            </a:pPr>
            <a:r>
              <a:rPr lang="en-US" sz="1200" dirty="0">
                <a:solidFill>
                  <a:schemeClr val="bg1"/>
                </a:solidFill>
                <a:latin typeface="Montserrat Light" panose="00000400000000000000" pitchFamily="50" charset="0"/>
                <a:ea typeface="Open Sans" panose="020B0606030504020204" pitchFamily="34" charset="0"/>
                <a:cs typeface="Open Sans" panose="020B0606030504020204" pitchFamily="34" charset="0"/>
              </a:rPr>
              <a:t>Proven working petroleum system with 4 discoveries made</a:t>
            </a:r>
            <a:endParaRPr lang="en-ID"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TextBox 119">
            <a:extLst>
              <a:ext uri="{FF2B5EF4-FFF2-40B4-BE49-F238E27FC236}">
                <a16:creationId xmlns:a16="http://schemas.microsoft.com/office/drawing/2014/main" id="{B36CE389-E8D9-47E3-9C2A-96B690F087B1}"/>
              </a:ext>
            </a:extLst>
          </p:cNvPr>
          <p:cNvSpPr txBox="1"/>
          <p:nvPr/>
        </p:nvSpPr>
        <p:spPr>
          <a:xfrm>
            <a:off x="4233863" y="4484688"/>
            <a:ext cx="2374900" cy="348365"/>
          </a:xfrm>
          <a:prstGeom prst="rect">
            <a:avLst/>
          </a:prstGeom>
          <a:noFill/>
        </p:spPr>
        <p:txBody>
          <a:bodyPr wrap="square">
            <a:spAutoFit/>
          </a:bodyPr>
          <a:lstStyle/>
          <a:p>
            <a:pPr algn="ctr" eaLnBrk="1" fontAlgn="auto" hangingPunct="1">
              <a:lnSpc>
                <a:spcPct val="150000"/>
              </a:lnSpc>
              <a:spcBef>
                <a:spcPts val="0"/>
              </a:spcBef>
              <a:spcAft>
                <a:spcPts val="0"/>
              </a:spcAft>
              <a:defRPr/>
            </a:pPr>
            <a:r>
              <a:rPr lang="en-ID" sz="1250" b="1" dirty="0">
                <a:solidFill>
                  <a:schemeClr val="bg1"/>
                </a:solidFill>
                <a:latin typeface="Montserrat Medium" panose="00000600000000000000" pitchFamily="50" charset="0"/>
                <a:ea typeface="Inter" panose="020B0502030000000004" pitchFamily="34" charset="0"/>
                <a:cs typeface="Open Sans" panose="020B0606030504020204" pitchFamily="34" charset="0"/>
              </a:rPr>
              <a:t>Proven Petroleum System</a:t>
            </a:r>
            <a:endParaRPr lang="en-ID" sz="1250" b="1" dirty="0">
              <a:solidFill>
                <a:schemeClr val="bg1"/>
              </a:solidFill>
              <a:latin typeface="Montserrat Medium" panose="00000600000000000000" pitchFamily="50" charset="0"/>
              <a:ea typeface="Inter" panose="020B0502030000000004" pitchFamily="34" charset="0"/>
              <a:cs typeface="Open Sans Light" panose="020B0306030504020204" pitchFamily="34" charset="0"/>
            </a:endParaRPr>
          </a:p>
        </p:txBody>
      </p:sp>
      <p:sp>
        <p:nvSpPr>
          <p:cNvPr id="121" name="Oval 120">
            <a:extLst>
              <a:ext uri="{FF2B5EF4-FFF2-40B4-BE49-F238E27FC236}">
                <a16:creationId xmlns:a16="http://schemas.microsoft.com/office/drawing/2014/main" id="{CB84A331-4790-4C96-B341-C5D752E59E8A}"/>
              </a:ext>
            </a:extLst>
          </p:cNvPr>
          <p:cNvSpPr/>
          <p:nvPr/>
        </p:nvSpPr>
        <p:spPr>
          <a:xfrm>
            <a:off x="5014913" y="3390900"/>
            <a:ext cx="866775" cy="868363"/>
          </a:xfrm>
          <a:prstGeom prst="ellipse">
            <a:avLst/>
          </a:prstGeom>
          <a:solidFill>
            <a:srgbClr val="08254D"/>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sp>
        <p:nvSpPr>
          <p:cNvPr id="129" name="TextBox 128">
            <a:extLst>
              <a:ext uri="{FF2B5EF4-FFF2-40B4-BE49-F238E27FC236}">
                <a16:creationId xmlns:a16="http://schemas.microsoft.com/office/drawing/2014/main" id="{DBA00A6E-4124-454E-A48E-1D270F1C4EA3}"/>
              </a:ext>
            </a:extLst>
          </p:cNvPr>
          <p:cNvSpPr txBox="1"/>
          <p:nvPr/>
        </p:nvSpPr>
        <p:spPr>
          <a:xfrm>
            <a:off x="2292350" y="4752975"/>
            <a:ext cx="1863725" cy="892104"/>
          </a:xfrm>
          <a:prstGeom prst="rect">
            <a:avLst/>
          </a:prstGeom>
          <a:noFill/>
        </p:spPr>
        <p:txBody>
          <a:bodyPr>
            <a:spAutoFit/>
          </a:bodyPr>
          <a:lstStyle/>
          <a:p>
            <a:pPr algn="ctr" eaLnBrk="1" fontAlgn="auto" hangingPunct="1">
              <a:lnSpc>
                <a:spcPct val="150000"/>
              </a:lnSpc>
              <a:spcBef>
                <a:spcPts val="0"/>
              </a:spcBef>
              <a:spcAft>
                <a:spcPts val="0"/>
              </a:spcAft>
              <a:defRPr/>
            </a:pPr>
            <a:r>
              <a:rPr lang="en-US" sz="1200" dirty="0">
                <a:solidFill>
                  <a:schemeClr val="bg1"/>
                </a:solidFill>
                <a:latin typeface="Montserrat Light" panose="00000400000000000000" pitchFamily="50" charset="0"/>
                <a:ea typeface="Open Sans" panose="020B0606030504020204" pitchFamily="34" charset="0"/>
                <a:cs typeface="Open Sans" panose="020B0606030504020204" pitchFamily="34" charset="0"/>
              </a:rPr>
              <a:t>Peaceful Regime Change 3times in 20 years</a:t>
            </a:r>
            <a:endParaRPr lang="en-ID" sz="1200" dirty="0">
              <a:solidFill>
                <a:schemeClr val="bg1"/>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130" name="TextBox 129">
            <a:extLst>
              <a:ext uri="{FF2B5EF4-FFF2-40B4-BE49-F238E27FC236}">
                <a16:creationId xmlns:a16="http://schemas.microsoft.com/office/drawing/2014/main" id="{A923994D-4EE8-4227-9F16-BD9BA9DE02DD}"/>
              </a:ext>
            </a:extLst>
          </p:cNvPr>
          <p:cNvSpPr txBox="1"/>
          <p:nvPr/>
        </p:nvSpPr>
        <p:spPr>
          <a:xfrm>
            <a:off x="2446338" y="4484688"/>
            <a:ext cx="1555750" cy="348365"/>
          </a:xfrm>
          <a:prstGeom prst="rect">
            <a:avLst/>
          </a:prstGeom>
          <a:noFill/>
        </p:spPr>
        <p:txBody>
          <a:bodyPr>
            <a:spAutoFit/>
          </a:bodyPr>
          <a:lstStyle/>
          <a:p>
            <a:pPr algn="ctr" eaLnBrk="1" fontAlgn="auto" hangingPunct="1">
              <a:lnSpc>
                <a:spcPct val="150000"/>
              </a:lnSpc>
              <a:spcBef>
                <a:spcPts val="0"/>
              </a:spcBef>
              <a:spcAft>
                <a:spcPts val="0"/>
              </a:spcAft>
              <a:defRPr/>
            </a:pPr>
            <a:r>
              <a:rPr lang="en-ID" sz="1250" b="1" dirty="0">
                <a:solidFill>
                  <a:schemeClr val="bg1"/>
                </a:solidFill>
                <a:latin typeface="Montserrat Medium" panose="00000600000000000000" pitchFamily="50" charset="0"/>
                <a:ea typeface="Inter" panose="020B0502030000000004" pitchFamily="34" charset="0"/>
                <a:cs typeface="Open Sans" panose="020B0606030504020204" pitchFamily="34" charset="0"/>
              </a:rPr>
              <a:t>Politically Stable</a:t>
            </a:r>
            <a:endParaRPr lang="en-ID" sz="1250" b="1" dirty="0">
              <a:solidFill>
                <a:schemeClr val="bg1"/>
              </a:solidFill>
              <a:latin typeface="Montserrat Medium" panose="00000600000000000000" pitchFamily="50" charset="0"/>
              <a:ea typeface="Inter" panose="020B0502030000000004" pitchFamily="34" charset="0"/>
              <a:cs typeface="Open Sans Light" panose="020B0306030504020204" pitchFamily="34" charset="0"/>
            </a:endParaRPr>
          </a:p>
        </p:txBody>
      </p:sp>
      <p:sp>
        <p:nvSpPr>
          <p:cNvPr id="50" name="TextBox 49">
            <a:extLst>
              <a:ext uri="{FF2B5EF4-FFF2-40B4-BE49-F238E27FC236}">
                <a16:creationId xmlns:a16="http://schemas.microsoft.com/office/drawing/2014/main" id="{27522A5C-BF8D-416C-856D-65CFE66A985C}"/>
              </a:ext>
            </a:extLst>
          </p:cNvPr>
          <p:cNvSpPr txBox="1"/>
          <p:nvPr/>
        </p:nvSpPr>
        <p:spPr>
          <a:xfrm>
            <a:off x="272458" y="4391025"/>
            <a:ext cx="492443" cy="2151907"/>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Final Remarks</a:t>
            </a:r>
          </a:p>
        </p:txBody>
      </p:sp>
      <p:grpSp>
        <p:nvGrpSpPr>
          <p:cNvPr id="3" name="Group 2">
            <a:extLst>
              <a:ext uri="{FF2B5EF4-FFF2-40B4-BE49-F238E27FC236}">
                <a16:creationId xmlns:a16="http://schemas.microsoft.com/office/drawing/2014/main" id="{7CBC817F-9176-4152-BC18-18CD440E53B1}"/>
              </a:ext>
            </a:extLst>
          </p:cNvPr>
          <p:cNvGrpSpPr/>
          <p:nvPr/>
        </p:nvGrpSpPr>
        <p:grpSpPr>
          <a:xfrm>
            <a:off x="2790824" y="3400103"/>
            <a:ext cx="866775" cy="868363"/>
            <a:chOff x="9409113" y="3390900"/>
            <a:chExt cx="866775" cy="868363"/>
          </a:xfrm>
        </p:grpSpPr>
        <p:sp>
          <p:nvSpPr>
            <p:cNvPr id="101" name="Oval 100">
              <a:extLst>
                <a:ext uri="{FF2B5EF4-FFF2-40B4-BE49-F238E27FC236}">
                  <a16:creationId xmlns:a16="http://schemas.microsoft.com/office/drawing/2014/main" id="{83A150C6-D8A8-4755-A332-E695080CFE0F}"/>
                </a:ext>
              </a:extLst>
            </p:cNvPr>
            <p:cNvSpPr/>
            <p:nvPr/>
          </p:nvSpPr>
          <p:spPr>
            <a:xfrm>
              <a:off x="9409113" y="3390900"/>
              <a:ext cx="866775" cy="868363"/>
            </a:xfrm>
            <a:prstGeom prst="ellipse">
              <a:avLst/>
            </a:prstGeom>
            <a:solidFill>
              <a:srgbClr val="08254D"/>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5" name="Graphic 4" descr="Business Growth outline">
              <a:extLst>
                <a:ext uri="{FF2B5EF4-FFF2-40B4-BE49-F238E27FC236}">
                  <a16:creationId xmlns:a16="http://schemas.microsoft.com/office/drawing/2014/main" id="{08552C35-F435-49B4-A8DE-FBA80846D0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4334" y="3552471"/>
              <a:ext cx="545219" cy="545219"/>
            </a:xfrm>
            <a:prstGeom prst="rect">
              <a:avLst/>
            </a:prstGeom>
          </p:spPr>
        </p:pic>
      </p:grpSp>
      <p:pic>
        <p:nvPicPr>
          <p:cNvPr id="10" name="Graphic 9" descr="Clipboard All Crosses outline">
            <a:extLst>
              <a:ext uri="{FF2B5EF4-FFF2-40B4-BE49-F238E27FC236}">
                <a16:creationId xmlns:a16="http://schemas.microsoft.com/office/drawing/2014/main" id="{A79B269A-EBA0-4471-BFEA-A48FC24302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4853" y="3561676"/>
            <a:ext cx="545219" cy="545219"/>
          </a:xfrm>
          <a:prstGeom prst="rect">
            <a:avLst/>
          </a:prstGeom>
        </p:spPr>
      </p:pic>
      <p:pic>
        <p:nvPicPr>
          <p:cNvPr id="12" name="Graphic 11" descr="Questions outline">
            <a:extLst>
              <a:ext uri="{FF2B5EF4-FFF2-40B4-BE49-F238E27FC236}">
                <a16:creationId xmlns:a16="http://schemas.microsoft.com/office/drawing/2014/main" id="{7E072F0E-F0DC-417B-B856-30575306F4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9135" y="3532716"/>
            <a:ext cx="545219" cy="545219"/>
          </a:xfrm>
          <a:prstGeom prst="rect">
            <a:avLst/>
          </a:prstGeom>
        </p:spPr>
      </p:pic>
      <p:grpSp>
        <p:nvGrpSpPr>
          <p:cNvPr id="2" name="Group 1">
            <a:extLst>
              <a:ext uri="{FF2B5EF4-FFF2-40B4-BE49-F238E27FC236}">
                <a16:creationId xmlns:a16="http://schemas.microsoft.com/office/drawing/2014/main" id="{DC117B69-D68A-4154-A0BE-F94CC33B6CE7}"/>
              </a:ext>
            </a:extLst>
          </p:cNvPr>
          <p:cNvGrpSpPr/>
          <p:nvPr/>
        </p:nvGrpSpPr>
        <p:grpSpPr>
          <a:xfrm>
            <a:off x="9428516" y="3371143"/>
            <a:ext cx="868362" cy="868363"/>
            <a:chOff x="2804402" y="3400105"/>
            <a:chExt cx="868362" cy="868363"/>
          </a:xfrm>
        </p:grpSpPr>
        <p:sp>
          <p:nvSpPr>
            <p:cNvPr id="131" name="Oval 130">
              <a:extLst>
                <a:ext uri="{FF2B5EF4-FFF2-40B4-BE49-F238E27FC236}">
                  <a16:creationId xmlns:a16="http://schemas.microsoft.com/office/drawing/2014/main" id="{EC847AA1-F20F-4CD6-9BDF-B95B56E8B376}"/>
                </a:ext>
              </a:extLst>
            </p:cNvPr>
            <p:cNvSpPr/>
            <p:nvPr/>
          </p:nvSpPr>
          <p:spPr>
            <a:xfrm>
              <a:off x="2804402" y="3400105"/>
              <a:ext cx="868362" cy="868363"/>
            </a:xfrm>
            <a:prstGeom prst="ellipse">
              <a:avLst/>
            </a:prstGeom>
            <a:solidFill>
              <a:srgbClr val="08254D"/>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D"/>
            </a:p>
          </p:txBody>
        </p:sp>
        <p:pic>
          <p:nvPicPr>
            <p:cNvPr id="14" name="Graphic 13" descr="Bar graph with downward trend outline">
              <a:extLst>
                <a:ext uri="{FF2B5EF4-FFF2-40B4-BE49-F238E27FC236}">
                  <a16:creationId xmlns:a16="http://schemas.microsoft.com/office/drawing/2014/main" id="{1EEEEF82-3B91-4548-9FC7-E214D291ED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65973" y="3532716"/>
              <a:ext cx="545219" cy="545219"/>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A98E430-19D4-8116-AD2F-FB916869B031}"/>
              </a:ext>
            </a:extLst>
          </p:cNvPr>
          <p:cNvPicPr>
            <a:picLocks noChangeAspect="1"/>
          </p:cNvPicPr>
          <p:nvPr/>
        </p:nvPicPr>
        <p:blipFill>
          <a:blip r:embed="rId2"/>
          <a:stretch>
            <a:fillRect/>
          </a:stretch>
        </p:blipFill>
        <p:spPr>
          <a:xfrm>
            <a:off x="8210550" y="976685"/>
            <a:ext cx="3981450" cy="590550"/>
          </a:xfrm>
          <a:prstGeom prst="rect">
            <a:avLst/>
          </a:prstGeom>
        </p:spPr>
      </p:pic>
      <p:sp>
        <p:nvSpPr>
          <p:cNvPr id="2" name="TextBox 1">
            <a:extLst>
              <a:ext uri="{FF2B5EF4-FFF2-40B4-BE49-F238E27FC236}">
                <a16:creationId xmlns:a16="http://schemas.microsoft.com/office/drawing/2014/main" id="{0AB1B617-6754-4B3B-A667-EBFFFE8D45BD}"/>
              </a:ext>
            </a:extLst>
          </p:cNvPr>
          <p:cNvSpPr txBox="1"/>
          <p:nvPr/>
        </p:nvSpPr>
        <p:spPr>
          <a:xfrm>
            <a:off x="1408113" y="4041615"/>
            <a:ext cx="1255472" cy="292388"/>
          </a:xfrm>
          <a:prstGeom prst="rect">
            <a:avLst/>
          </a:prstGeom>
          <a:noFill/>
        </p:spPr>
        <p:txBody>
          <a:bodyPr wrap="square">
            <a:spAutoFit/>
          </a:bodyPr>
          <a:lstStyle/>
          <a:p>
            <a:pPr eaLnBrk="1" fontAlgn="auto" hangingPunct="1">
              <a:spcBef>
                <a:spcPts val="0"/>
              </a:spcBef>
              <a:spcAft>
                <a:spcPts val="0"/>
              </a:spcAft>
              <a:defRPr/>
            </a:pPr>
            <a:r>
              <a:rPr lang="en-US" sz="1300" dirty="0">
                <a:solidFill>
                  <a:schemeClr val="tx1">
                    <a:lumMod val="85000"/>
                    <a:lumOff val="15000"/>
                  </a:schemeClr>
                </a:solidFill>
                <a:latin typeface="Montserrat SemiBold" panose="00000700000000000000" pitchFamily="50" charset="0"/>
                <a:ea typeface="Inter SemiBold" panose="020B0502030000000004" pitchFamily="34" charset="0"/>
                <a:cs typeface="Poppins Medium" panose="00000600000000000000" pitchFamily="50" charset="0"/>
              </a:rPr>
              <a:t>Office Hours</a:t>
            </a:r>
          </a:p>
        </p:txBody>
      </p:sp>
      <p:sp>
        <p:nvSpPr>
          <p:cNvPr id="3" name="TextBox 2">
            <a:extLst>
              <a:ext uri="{FF2B5EF4-FFF2-40B4-BE49-F238E27FC236}">
                <a16:creationId xmlns:a16="http://schemas.microsoft.com/office/drawing/2014/main" id="{DBA5B366-78E1-41F2-A256-F9A070DBC84B}"/>
              </a:ext>
            </a:extLst>
          </p:cNvPr>
          <p:cNvSpPr txBox="1"/>
          <p:nvPr/>
        </p:nvSpPr>
        <p:spPr>
          <a:xfrm>
            <a:off x="1419225" y="4281327"/>
            <a:ext cx="1822450" cy="658706"/>
          </a:xfrm>
          <a:prstGeom prst="rect">
            <a:avLst/>
          </a:prstGeom>
          <a:noFill/>
        </p:spPr>
        <p:txBody>
          <a:bodyPr wrap="square">
            <a:spAutoFit/>
          </a:bodyPr>
          <a:lstStyle/>
          <a:p>
            <a:pPr eaLnBrk="1" fontAlgn="auto" hangingPunct="1">
              <a:lnSpc>
                <a:spcPct val="150000"/>
              </a:lnSpc>
              <a:spcBef>
                <a:spcPts val="0"/>
              </a:spcBef>
              <a:spcAft>
                <a:spcPts val="0"/>
              </a:spcAft>
              <a:defRPr/>
            </a:pPr>
            <a:r>
              <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Monday – Saturday</a:t>
            </a:r>
          </a:p>
          <a:p>
            <a:pPr eaLnBrk="1" fontAlgn="auto" hangingPunct="1">
              <a:lnSpc>
                <a:spcPct val="150000"/>
              </a:lnSpc>
              <a:spcBef>
                <a:spcPts val="0"/>
              </a:spcBef>
              <a:spcAft>
                <a:spcPts val="0"/>
              </a:spcAft>
              <a:defRPr/>
            </a:pPr>
            <a:r>
              <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07:00 – 17:00</a:t>
            </a:r>
          </a:p>
        </p:txBody>
      </p:sp>
      <p:sp>
        <p:nvSpPr>
          <p:cNvPr id="4" name="TextBox 3">
            <a:extLst>
              <a:ext uri="{FF2B5EF4-FFF2-40B4-BE49-F238E27FC236}">
                <a16:creationId xmlns:a16="http://schemas.microsoft.com/office/drawing/2014/main" id="{3673D6B6-5925-4E9C-A98B-37BE1407BA61}"/>
              </a:ext>
            </a:extLst>
          </p:cNvPr>
          <p:cNvSpPr txBox="1"/>
          <p:nvPr/>
        </p:nvSpPr>
        <p:spPr>
          <a:xfrm>
            <a:off x="1290637" y="5560852"/>
            <a:ext cx="2020888" cy="958789"/>
          </a:xfrm>
          <a:prstGeom prst="rect">
            <a:avLst/>
          </a:prstGeom>
          <a:noFill/>
        </p:spPr>
        <p:txBody>
          <a:bodyPr wrap="square">
            <a:spAutoFit/>
          </a:bodyPr>
          <a:lstStyle/>
          <a:p>
            <a:pPr eaLnBrk="1" fontAlgn="auto" hangingPunct="1">
              <a:lnSpc>
                <a:spcPct val="150000"/>
              </a:lnSpc>
              <a:spcBef>
                <a:spcPts val="0"/>
              </a:spcBef>
              <a:spcAft>
                <a:spcPts val="0"/>
              </a:spcAft>
              <a:defRPr/>
            </a:pPr>
            <a:r>
              <a:rPr lang="en-ZA"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+232 (0) 74 33 65 10</a:t>
            </a:r>
          </a:p>
          <a:p>
            <a:pPr eaLnBrk="1" fontAlgn="auto" hangingPunct="1">
              <a:lnSpc>
                <a:spcPct val="150000"/>
              </a:lnSpc>
              <a:spcBef>
                <a:spcPts val="0"/>
              </a:spcBef>
              <a:spcAft>
                <a:spcPts val="0"/>
              </a:spcAft>
              <a:defRPr/>
            </a:pPr>
            <a:r>
              <a:rPr lang="en-ZA"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+44 (0) 7534 024 665</a:t>
            </a:r>
          </a:p>
          <a:p>
            <a:pPr eaLnBrk="1" fontAlgn="auto" hangingPunct="1">
              <a:lnSpc>
                <a:spcPct val="150000"/>
              </a:lnSpc>
              <a:spcBef>
                <a:spcPts val="0"/>
              </a:spcBef>
              <a:spcAft>
                <a:spcPts val="0"/>
              </a:spcAft>
              <a:defRPr/>
            </a:pPr>
            <a:r>
              <a:rPr lang="en-ZA" sz="1300" u="sng"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info@pd.gov.sl</a:t>
            </a:r>
            <a:endParaRPr lang="en-US" sz="1300" u="sng"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87A76554-8C32-42FA-AC55-B428AB1EC25B}"/>
              </a:ext>
            </a:extLst>
          </p:cNvPr>
          <p:cNvSpPr txBox="1"/>
          <p:nvPr/>
        </p:nvSpPr>
        <p:spPr>
          <a:xfrm>
            <a:off x="4121150" y="4041615"/>
            <a:ext cx="1257075" cy="292388"/>
          </a:xfrm>
          <a:prstGeom prst="rect">
            <a:avLst/>
          </a:prstGeom>
          <a:noFill/>
        </p:spPr>
        <p:txBody>
          <a:bodyPr wrap="square">
            <a:spAutoFit/>
          </a:bodyPr>
          <a:lstStyle/>
          <a:p>
            <a:pPr eaLnBrk="1" fontAlgn="auto" hangingPunct="1">
              <a:spcBef>
                <a:spcPts val="0"/>
              </a:spcBef>
              <a:spcAft>
                <a:spcPts val="0"/>
              </a:spcAft>
              <a:defRPr/>
            </a:pPr>
            <a:r>
              <a:rPr lang="en-US" sz="1300" dirty="0">
                <a:solidFill>
                  <a:schemeClr val="tx1">
                    <a:lumMod val="85000"/>
                    <a:lumOff val="15000"/>
                  </a:schemeClr>
                </a:solidFill>
                <a:latin typeface="Montserrat SemiBold" panose="00000700000000000000" pitchFamily="50" charset="0"/>
                <a:cs typeface="Poppins Medium" panose="00000600000000000000" pitchFamily="50" charset="0"/>
              </a:rPr>
              <a:t>Our Address</a:t>
            </a:r>
          </a:p>
        </p:txBody>
      </p:sp>
      <p:sp>
        <p:nvSpPr>
          <p:cNvPr id="6" name="TextBox 5">
            <a:extLst>
              <a:ext uri="{FF2B5EF4-FFF2-40B4-BE49-F238E27FC236}">
                <a16:creationId xmlns:a16="http://schemas.microsoft.com/office/drawing/2014/main" id="{AFA72204-F6BD-439D-9877-220A631B7B13}"/>
              </a:ext>
            </a:extLst>
          </p:cNvPr>
          <p:cNvSpPr txBox="1"/>
          <p:nvPr/>
        </p:nvSpPr>
        <p:spPr>
          <a:xfrm>
            <a:off x="4121150" y="4281327"/>
            <a:ext cx="2298700" cy="692497"/>
          </a:xfrm>
          <a:prstGeom prst="rect">
            <a:avLst/>
          </a:prstGeom>
          <a:noFill/>
        </p:spPr>
        <p:txBody>
          <a:bodyPr wrap="square">
            <a:spAutoFit/>
          </a:bodyPr>
          <a:lstStyle/>
          <a:p>
            <a:r>
              <a:rPr lang="en-GB"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20 Mandalay Street, </a:t>
            </a:r>
          </a:p>
          <a:p>
            <a:r>
              <a:rPr lang="en-GB"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Kingtom, Freetown</a:t>
            </a:r>
          </a:p>
          <a:p>
            <a:r>
              <a:rPr lang="en-GB"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Sierra Leone</a:t>
            </a:r>
          </a:p>
        </p:txBody>
      </p:sp>
      <p:sp>
        <p:nvSpPr>
          <p:cNvPr id="7" name="TextBox 6">
            <a:extLst>
              <a:ext uri="{FF2B5EF4-FFF2-40B4-BE49-F238E27FC236}">
                <a16:creationId xmlns:a16="http://schemas.microsoft.com/office/drawing/2014/main" id="{70F3CD7D-F1A6-4BF7-B992-F8AD68F1AD45}"/>
              </a:ext>
            </a:extLst>
          </p:cNvPr>
          <p:cNvSpPr txBox="1"/>
          <p:nvPr/>
        </p:nvSpPr>
        <p:spPr>
          <a:xfrm>
            <a:off x="1341438" y="5321140"/>
            <a:ext cx="1212850" cy="279400"/>
          </a:xfrm>
          <a:prstGeom prst="rect">
            <a:avLst/>
          </a:prstGeom>
          <a:noFill/>
        </p:spPr>
        <p:txBody>
          <a:bodyPr wrap="none"/>
          <a:lstStyle/>
          <a:p>
            <a:pPr eaLnBrk="1" fontAlgn="auto" hangingPunct="1">
              <a:spcBef>
                <a:spcPts val="0"/>
              </a:spcBef>
              <a:spcAft>
                <a:spcPts val="0"/>
              </a:spcAft>
              <a:defRPr/>
            </a:pPr>
            <a:r>
              <a:rPr lang="en-US" sz="1300" dirty="0">
                <a:solidFill>
                  <a:schemeClr val="tx1">
                    <a:lumMod val="85000"/>
                    <a:lumOff val="15000"/>
                  </a:schemeClr>
                </a:solidFill>
                <a:latin typeface="Montserrat SemiBold" panose="00000700000000000000" pitchFamily="50" charset="0"/>
                <a:cs typeface="Poppins Medium" panose="00000600000000000000" pitchFamily="50" charset="0"/>
              </a:rPr>
              <a:t>Get In Touch</a:t>
            </a:r>
          </a:p>
        </p:txBody>
      </p:sp>
      <p:sp>
        <p:nvSpPr>
          <p:cNvPr id="8" name="TextBox 7">
            <a:extLst>
              <a:ext uri="{FF2B5EF4-FFF2-40B4-BE49-F238E27FC236}">
                <a16:creationId xmlns:a16="http://schemas.microsoft.com/office/drawing/2014/main" id="{6AB49095-2A90-4475-9FA9-AEB3E6CA83D5}"/>
              </a:ext>
            </a:extLst>
          </p:cNvPr>
          <p:cNvSpPr txBox="1"/>
          <p:nvPr/>
        </p:nvSpPr>
        <p:spPr>
          <a:xfrm>
            <a:off x="4149725" y="5560852"/>
            <a:ext cx="2020888" cy="358624"/>
          </a:xfrm>
          <a:prstGeom prst="rect">
            <a:avLst/>
          </a:prstGeom>
          <a:noFill/>
        </p:spPr>
        <p:txBody>
          <a:bodyPr>
            <a:spAutoFit/>
          </a:bodyPr>
          <a:lstStyle/>
          <a:p>
            <a:pPr eaLnBrk="1" fontAlgn="auto" hangingPunct="1">
              <a:lnSpc>
                <a:spcPct val="150000"/>
              </a:lnSpc>
              <a:spcBef>
                <a:spcPts val="0"/>
              </a:spcBef>
              <a:spcAft>
                <a:spcPts val="0"/>
              </a:spcAft>
              <a:defRPr/>
            </a:pPr>
            <a:r>
              <a:rPr lang="en-ZA"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www.pd.gov.sl</a:t>
            </a:r>
            <a:endParaRPr lang="en-US" sz="13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C2D10D9F-F560-420A-8ED1-91E81D9BE57C}"/>
              </a:ext>
            </a:extLst>
          </p:cNvPr>
          <p:cNvSpPr txBox="1"/>
          <p:nvPr/>
        </p:nvSpPr>
        <p:spPr>
          <a:xfrm>
            <a:off x="4149725" y="5321140"/>
            <a:ext cx="1212850" cy="279400"/>
          </a:xfrm>
          <a:prstGeom prst="rect">
            <a:avLst/>
          </a:prstGeom>
          <a:noFill/>
        </p:spPr>
        <p:txBody>
          <a:bodyPr wrap="none"/>
          <a:lstStyle/>
          <a:p>
            <a:pPr eaLnBrk="1" fontAlgn="auto" hangingPunct="1">
              <a:spcBef>
                <a:spcPts val="0"/>
              </a:spcBef>
              <a:spcAft>
                <a:spcPts val="0"/>
              </a:spcAft>
              <a:defRPr/>
            </a:pPr>
            <a:r>
              <a:rPr lang="en-US" sz="1300" dirty="0">
                <a:solidFill>
                  <a:schemeClr val="tx1">
                    <a:lumMod val="85000"/>
                    <a:lumOff val="15000"/>
                  </a:schemeClr>
                </a:solidFill>
                <a:latin typeface="Montserrat SemiBold" panose="00000700000000000000" pitchFamily="50" charset="0"/>
                <a:cs typeface="Poppins Medium" panose="00000600000000000000" pitchFamily="50" charset="0"/>
              </a:rPr>
              <a:t>Website</a:t>
            </a:r>
          </a:p>
        </p:txBody>
      </p:sp>
      <p:sp>
        <p:nvSpPr>
          <p:cNvPr id="10" name="TextBox 9">
            <a:extLst>
              <a:ext uri="{FF2B5EF4-FFF2-40B4-BE49-F238E27FC236}">
                <a16:creationId xmlns:a16="http://schemas.microsoft.com/office/drawing/2014/main" id="{9BA8D08C-DCFC-4333-9727-0991EF2B720B}"/>
              </a:ext>
            </a:extLst>
          </p:cNvPr>
          <p:cNvSpPr txBox="1"/>
          <p:nvPr/>
        </p:nvSpPr>
        <p:spPr>
          <a:xfrm>
            <a:off x="2398714" y="2612048"/>
            <a:ext cx="3230562" cy="646331"/>
          </a:xfrm>
          <a:prstGeom prst="rect">
            <a:avLst/>
          </a:prstGeom>
          <a:noFill/>
        </p:spPr>
        <p:txBody>
          <a:bodyPr wrap="square">
            <a:spAutoFit/>
          </a:bodyPr>
          <a:lstStyle/>
          <a:p>
            <a:pPr eaLnBrk="1" fontAlgn="auto" hangingPunct="1">
              <a:spcBef>
                <a:spcPts val="0"/>
              </a:spcBef>
              <a:spcAft>
                <a:spcPts val="0"/>
              </a:spcAft>
              <a:defRPr/>
            </a:pPr>
            <a:r>
              <a:rPr lang="en-US" sz="36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Contact </a:t>
            </a:r>
            <a:r>
              <a:rPr lang="en-US" sz="36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Us</a:t>
            </a:r>
            <a:endParaRPr lang="en-ID" sz="36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sp>
        <p:nvSpPr>
          <p:cNvPr id="11" name="TextBox 10">
            <a:extLst>
              <a:ext uri="{FF2B5EF4-FFF2-40B4-BE49-F238E27FC236}">
                <a16:creationId xmlns:a16="http://schemas.microsoft.com/office/drawing/2014/main" id="{AB723174-C1E6-4264-9784-662FB5BC469B}"/>
              </a:ext>
            </a:extLst>
          </p:cNvPr>
          <p:cNvSpPr txBox="1"/>
          <p:nvPr/>
        </p:nvSpPr>
        <p:spPr>
          <a:xfrm>
            <a:off x="895349" y="195073"/>
            <a:ext cx="6486525" cy="1358642"/>
          </a:xfrm>
          <a:prstGeom prst="rect">
            <a:avLst/>
          </a:prstGeom>
          <a:noFill/>
        </p:spPr>
        <p:txBody>
          <a:bodyPr wrap="square">
            <a:spAutoFit/>
          </a:bodyPr>
          <a:lstStyle/>
          <a:p>
            <a:pPr marL="0" indent="0" algn="ctr" eaLnBrk="1" fontAlgn="auto" hangingPunct="1">
              <a:lnSpc>
                <a:spcPct val="150000"/>
              </a:lnSpc>
              <a:spcBef>
                <a:spcPts val="0"/>
              </a:spcBef>
              <a:spcAft>
                <a:spcPts val="0"/>
              </a:spcAft>
              <a:buNone/>
              <a:defRPr/>
            </a:pPr>
            <a:r>
              <a:rPr lang="en-GB" sz="19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Applications must be received by the Petroleum Directorate Online or in Freetown by: </a:t>
            </a:r>
          </a:p>
          <a:p>
            <a:pPr marL="0" indent="0" algn="ctr" eaLnBrk="1" fontAlgn="auto" hangingPunct="1">
              <a:lnSpc>
                <a:spcPct val="150000"/>
              </a:lnSpc>
              <a:spcBef>
                <a:spcPts val="0"/>
              </a:spcBef>
              <a:spcAft>
                <a:spcPts val="0"/>
              </a:spcAft>
              <a:buNone/>
              <a:defRPr/>
            </a:pPr>
            <a:r>
              <a:rPr lang="en-GB" sz="1900" b="1" u="sng"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12 Noon Wednesday 30th September 2022</a:t>
            </a:r>
          </a:p>
        </p:txBody>
      </p:sp>
      <p:pic>
        <p:nvPicPr>
          <p:cNvPr id="12" name="Picture 9" descr="A picture containing text, clipart&#10;&#10;Description automatically generated">
            <a:extLst>
              <a:ext uri="{FF2B5EF4-FFF2-40B4-BE49-F238E27FC236}">
                <a16:creationId xmlns:a16="http://schemas.microsoft.com/office/drawing/2014/main" id="{5E5732F7-A075-4504-89AE-D70FC045756A}"/>
              </a:ext>
            </a:extLst>
          </p:cNvPr>
          <p:cNvPicPr>
            <a:picLocks noChangeAspect="1"/>
          </p:cNvPicPr>
          <p:nvPr/>
        </p:nvPicPr>
        <p:blipFill>
          <a:blip r:embed="rId4"/>
          <a:stretch>
            <a:fillRect/>
          </a:stretch>
        </p:blipFill>
        <p:spPr>
          <a:xfrm>
            <a:off x="8916425" y="2137417"/>
            <a:ext cx="2417247" cy="1083808"/>
          </a:xfrm>
          <a:prstGeom prst="rect">
            <a:avLst/>
          </a:prstGeom>
          <a:noFill/>
          <a:ln cap="flat">
            <a:noFill/>
          </a:ln>
        </p:spPr>
      </p:pic>
      <p:pic>
        <p:nvPicPr>
          <p:cNvPr id="1026" name="Picture 2">
            <a:extLst>
              <a:ext uri="{FF2B5EF4-FFF2-40B4-BE49-F238E27FC236}">
                <a16:creationId xmlns:a16="http://schemas.microsoft.com/office/drawing/2014/main" id="{58182AE1-4E56-4681-83F7-88F9954615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3300" y="813834"/>
            <a:ext cx="4752810" cy="846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B1538D7-5FC0-4412-86E5-A7609FF1C85E}"/>
              </a:ext>
            </a:extLst>
          </p:cNvPr>
          <p:cNvSpPr txBox="1"/>
          <p:nvPr/>
        </p:nvSpPr>
        <p:spPr>
          <a:xfrm>
            <a:off x="7381874" y="47538"/>
            <a:ext cx="4865300" cy="507831"/>
          </a:xfrm>
          <a:prstGeom prst="rect">
            <a:avLst/>
          </a:prstGeom>
          <a:noFill/>
        </p:spPr>
        <p:txBody>
          <a:bodyPr wrap="square">
            <a:spAutoFit/>
          </a:bodyPr>
          <a:lstStyle/>
          <a:p>
            <a:pPr eaLnBrk="1" fontAlgn="auto" hangingPunct="1">
              <a:spcBef>
                <a:spcPts val="0"/>
              </a:spcBef>
              <a:spcAft>
                <a:spcPts val="0"/>
              </a:spcAft>
              <a:defRPr/>
            </a:pPr>
            <a:r>
              <a:rPr lang="en-US" sz="2700" b="1" dirty="0">
                <a:solidFill>
                  <a:schemeClr val="bg1"/>
                </a:solidFill>
                <a:latin typeface="Montserrat ExtraBold" panose="00000900000000000000" pitchFamily="50" charset="0"/>
                <a:ea typeface="Roboto" panose="02000000000000000000" pitchFamily="2" charset="0"/>
                <a:cs typeface="Open Sans" panose="020B0606030504020204" pitchFamily="34" charset="0"/>
              </a:rPr>
              <a:t>SPONSORS &amp; PARTNERS</a:t>
            </a:r>
            <a:endParaRPr lang="en-ID" sz="2700" b="1" dirty="0">
              <a:solidFill>
                <a:schemeClr val="bg1"/>
              </a:solidFill>
              <a:latin typeface="Montserrat SemiBold" panose="00000700000000000000" pitchFamily="50" charset="0"/>
              <a:ea typeface="Roboto" panose="02000000000000000000" pitchFamily="2" charset="0"/>
              <a:cs typeface="Open Sans" panose="020B0606030504020204" pitchFamily="34" charset="0"/>
            </a:endParaRPr>
          </a:p>
        </p:txBody>
      </p:sp>
      <p:pic>
        <p:nvPicPr>
          <p:cNvPr id="16" name="Picture 15">
            <a:extLst>
              <a:ext uri="{FF2B5EF4-FFF2-40B4-BE49-F238E27FC236}">
                <a16:creationId xmlns:a16="http://schemas.microsoft.com/office/drawing/2014/main" id="{E2202B20-0BAB-41AF-9726-E9259D32EB14}"/>
              </a:ext>
            </a:extLst>
          </p:cNvPr>
          <p:cNvPicPr>
            <a:picLocks noChangeAspect="1"/>
          </p:cNvPicPr>
          <p:nvPr/>
        </p:nvPicPr>
        <p:blipFill>
          <a:blip r:embed="rId6"/>
          <a:stretch>
            <a:fillRect/>
          </a:stretch>
        </p:blipFill>
        <p:spPr>
          <a:xfrm>
            <a:off x="8934651" y="5600700"/>
            <a:ext cx="2408134" cy="1097150"/>
          </a:xfrm>
          <a:prstGeom prst="rect">
            <a:avLst/>
          </a:prstGeom>
          <a:noFill/>
          <a:ln cap="flat">
            <a:noFill/>
          </a:ln>
        </p:spPr>
      </p:pic>
      <p:pic>
        <p:nvPicPr>
          <p:cNvPr id="13" name="Picture 2">
            <a:extLst>
              <a:ext uri="{FF2B5EF4-FFF2-40B4-BE49-F238E27FC236}">
                <a16:creationId xmlns:a16="http://schemas.microsoft.com/office/drawing/2014/main" id="{04991B7E-A8B0-5B92-D74A-96DDFAEDA7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6425" y="3766192"/>
            <a:ext cx="2408134" cy="117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283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B49112-D5CF-40DF-BD98-C64FDB0AB00E}"/>
              </a:ext>
            </a:extLst>
          </p:cNvPr>
          <p:cNvSpPr txBox="1"/>
          <p:nvPr/>
        </p:nvSpPr>
        <p:spPr>
          <a:xfrm>
            <a:off x="1722439" y="28128"/>
            <a:ext cx="5143500" cy="4159472"/>
          </a:xfrm>
          <a:prstGeom prst="rect">
            <a:avLst/>
          </a:prstGeom>
          <a:noFill/>
        </p:spPr>
        <p:txBody>
          <a:bodyPr wrap="square">
            <a:spAutoFit/>
          </a:bodyPr>
          <a:lstStyle/>
          <a:p>
            <a:pPr eaLnBrk="1" fontAlgn="auto" hangingPunct="1">
              <a:lnSpc>
                <a:spcPct val="150000"/>
              </a:lnSpc>
              <a:spcBef>
                <a:spcPts val="0"/>
              </a:spcBef>
              <a:spcAft>
                <a:spcPts val="0"/>
              </a:spcAft>
              <a:defRPr/>
            </a:pPr>
            <a:r>
              <a:rPr lang="en-US"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Our Mission:</a:t>
            </a:r>
          </a:p>
          <a:p>
            <a:pPr algn="just" eaLnBrk="1" fontAlgn="auto" hangingPunct="1">
              <a:lnSpc>
                <a:spcPct val="150000"/>
              </a:lnSpc>
              <a:spcBef>
                <a:spcPts val="0"/>
              </a:spcBef>
              <a:spcAft>
                <a:spcPts val="0"/>
              </a:spcAft>
              <a:defRPr/>
            </a:pPr>
            <a:r>
              <a:rPr lang="en-US" sz="16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“To facilitate the optimal exploration, development and production of Sierra Leone’s Potential Petroleum Resources for the long-term benefit of its people, through the development of regulatory guidelines and monitoring contract compliance, having due regard  for the economy, the environment,  safety,  technology, as well as balancing the interests of the nation and investor.” </a:t>
            </a:r>
          </a:p>
        </p:txBody>
      </p:sp>
      <p:sp>
        <p:nvSpPr>
          <p:cNvPr id="5" name="TextBox 4">
            <a:extLst>
              <a:ext uri="{FF2B5EF4-FFF2-40B4-BE49-F238E27FC236}">
                <a16:creationId xmlns:a16="http://schemas.microsoft.com/office/drawing/2014/main" id="{AE1034F3-6EF8-4BF7-9287-3A2DA8B493E6}"/>
              </a:ext>
            </a:extLst>
          </p:cNvPr>
          <p:cNvSpPr txBox="1"/>
          <p:nvPr/>
        </p:nvSpPr>
        <p:spPr>
          <a:xfrm>
            <a:off x="1722437" y="4444420"/>
            <a:ext cx="5202236" cy="2369238"/>
          </a:xfrm>
          <a:prstGeom prst="rect">
            <a:avLst/>
          </a:prstGeom>
          <a:noFill/>
        </p:spPr>
        <p:txBody>
          <a:bodyPr wrap="square">
            <a:spAutoFit/>
          </a:bodyPr>
          <a:lstStyle/>
          <a:p>
            <a:pPr eaLnBrk="1" fontAlgn="auto" hangingPunct="1">
              <a:lnSpc>
                <a:spcPct val="150000"/>
              </a:lnSpc>
              <a:spcBef>
                <a:spcPts val="0"/>
              </a:spcBef>
              <a:spcAft>
                <a:spcPts val="0"/>
              </a:spcAft>
              <a:defRPr/>
            </a:pPr>
            <a:r>
              <a:rPr lang="en-US"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Our Vision:</a:t>
            </a:r>
          </a:p>
          <a:p>
            <a:pPr algn="just" eaLnBrk="1" fontAlgn="auto" hangingPunct="1">
              <a:lnSpc>
                <a:spcPct val="150000"/>
              </a:lnSpc>
              <a:spcBef>
                <a:spcPts val="0"/>
              </a:spcBef>
              <a:spcAft>
                <a:spcPts val="0"/>
              </a:spcAft>
              <a:defRPr/>
            </a:pPr>
            <a:r>
              <a:rPr lang="en-US" sz="16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“To lead the process of unlocking and realizing The Republic of Sierra Leone’s petroleum resource potential and transform the country’s growth agenda through the sustainable development of the petroleum sector.”</a:t>
            </a:r>
          </a:p>
        </p:txBody>
      </p:sp>
      <p:sp>
        <p:nvSpPr>
          <p:cNvPr id="6" name="TextBox 5">
            <a:extLst>
              <a:ext uri="{FF2B5EF4-FFF2-40B4-BE49-F238E27FC236}">
                <a16:creationId xmlns:a16="http://schemas.microsoft.com/office/drawing/2014/main" id="{E4E4DDD8-8860-410A-BEFC-93029D488377}"/>
              </a:ext>
            </a:extLst>
          </p:cNvPr>
          <p:cNvSpPr txBox="1"/>
          <p:nvPr/>
        </p:nvSpPr>
        <p:spPr>
          <a:xfrm>
            <a:off x="281983" y="2809875"/>
            <a:ext cx="492443" cy="3733058"/>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About Us – Mission &amp; Vision</a:t>
            </a:r>
          </a:p>
        </p:txBody>
      </p:sp>
      <p:pic>
        <p:nvPicPr>
          <p:cNvPr id="10" name="Picture Placeholder 9">
            <a:extLst>
              <a:ext uri="{FF2B5EF4-FFF2-40B4-BE49-F238E27FC236}">
                <a16:creationId xmlns:a16="http://schemas.microsoft.com/office/drawing/2014/main" id="{6249D023-EFD8-4449-BB90-A9103AB2496B}"/>
              </a:ext>
            </a:extLst>
          </p:cNvPr>
          <p:cNvPicPr>
            <a:picLocks noGrp="1" noChangeAspect="1"/>
          </p:cNvPicPr>
          <p:nvPr>
            <p:ph type="pic" sz="quarter" idx="10"/>
          </p:nvPr>
        </p:nvPicPr>
        <p:blipFill>
          <a:blip r:embed="rId2"/>
          <a:srcRect l="25606" r="25606"/>
          <a:stretch>
            <a:fillRect/>
          </a:stretch>
        </p:blipFill>
        <p:spPr>
          <a:prstGeom prst="rect">
            <a:avLst/>
          </a:prstGeom>
        </p:spPr>
      </p:pic>
    </p:spTree>
    <p:extLst>
      <p:ext uri="{BB962C8B-B14F-4D97-AF65-F5344CB8AC3E}">
        <p14:creationId xmlns:p14="http://schemas.microsoft.com/office/powerpoint/2010/main" val="510946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786C8B-A6AB-4A15-987F-D01B40F3D295}"/>
              </a:ext>
            </a:extLst>
          </p:cNvPr>
          <p:cNvSpPr txBox="1"/>
          <p:nvPr/>
        </p:nvSpPr>
        <p:spPr>
          <a:xfrm>
            <a:off x="4184649" y="538163"/>
            <a:ext cx="7643284" cy="1092030"/>
          </a:xfrm>
          <a:prstGeom prst="rect">
            <a:avLst/>
          </a:prstGeom>
          <a:noFill/>
        </p:spPr>
        <p:txBody>
          <a:bodyPr wrap="square">
            <a:spAutoFit/>
          </a:bodyPr>
          <a:lstStyle/>
          <a:p>
            <a:pPr marL="285750" indent="-285750" algn="just" eaLnBrk="1" fontAlgn="auto" hangingPunct="1">
              <a:lnSpc>
                <a:spcPct val="150000"/>
              </a:lnSpc>
              <a:spcBef>
                <a:spcPts val="0"/>
              </a:spcBef>
              <a:spcAft>
                <a:spcPts val="0"/>
              </a:spcAft>
              <a:buClr>
                <a:srgbClr val="164D7D"/>
              </a:buClr>
              <a:buFont typeface="Arial" panose="020B0604020202020204" pitchFamily="34" charset="0"/>
              <a:buChar char="•"/>
              <a:defRPr/>
            </a:pPr>
            <a:r>
              <a:rPr lang="en-ID"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Custodian of </a:t>
            </a:r>
            <a:r>
              <a:rPr lang="en-ID" sz="1500" dirty="0">
                <a:solidFill>
                  <a:schemeClr val="tx1">
                    <a:lumMod val="85000"/>
                    <a:lumOff val="15000"/>
                  </a:schemeClr>
                </a:solidFill>
                <a:latin typeface="Montserrat" panose="00000500000000000000" pitchFamily="50" charset="0"/>
                <a:cs typeface="Open Sans" panose="020B0606030504020204" pitchFamily="34" charset="0"/>
              </a:rPr>
              <a:t>ALL</a:t>
            </a:r>
            <a:r>
              <a:rPr lang="en-ID"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upstream and midstream Oil &amp; Gas activities for the State.</a:t>
            </a:r>
          </a:p>
          <a:p>
            <a:pPr algn="just" eaLnBrk="1" fontAlgn="auto" hangingPunct="1">
              <a:lnSpc>
                <a:spcPct val="150000"/>
              </a:lnSpc>
              <a:spcBef>
                <a:spcPts val="0"/>
              </a:spcBef>
              <a:spcAft>
                <a:spcPts val="0"/>
              </a:spcAft>
              <a:buClr>
                <a:srgbClr val="164D7D"/>
              </a:buClr>
              <a:defRPr/>
            </a:pPr>
            <a:r>
              <a:rPr lang="en-ID"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a:t>
            </a:r>
          </a:p>
          <a:p>
            <a:pPr marL="285750" indent="-285750" algn="just" eaLnBrk="1" fontAlgn="auto" hangingPunct="1">
              <a:lnSpc>
                <a:spcPct val="150000"/>
              </a:lnSpc>
              <a:spcBef>
                <a:spcPts val="0"/>
              </a:spcBef>
              <a:spcAft>
                <a:spcPts val="0"/>
              </a:spcAft>
              <a:buClr>
                <a:srgbClr val="164D7D"/>
              </a:buClr>
              <a:buFont typeface="Arial" panose="020B0604020202020204" pitchFamily="34" charset="0"/>
              <a:buChar char="•"/>
              <a:defRPr/>
            </a:pPr>
            <a:r>
              <a:rPr lang="en-ID"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Perform function of the Ministry, NOC &amp; Regulator.</a:t>
            </a: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3F035C67-FEFE-4A22-ABBE-15C801D76293}"/>
              </a:ext>
            </a:extLst>
          </p:cNvPr>
          <p:cNvSpPr txBox="1"/>
          <p:nvPr/>
        </p:nvSpPr>
        <p:spPr>
          <a:xfrm>
            <a:off x="4184650" y="103580"/>
            <a:ext cx="4461478" cy="400110"/>
          </a:xfrm>
          <a:prstGeom prst="rect">
            <a:avLst/>
          </a:prstGeom>
          <a:noFill/>
        </p:spPr>
        <p:txBody>
          <a:bodyPr wrap="none">
            <a:spAutoFit/>
          </a:bodyPr>
          <a:lstStyle/>
          <a:p>
            <a:pPr eaLnBrk="1" fontAlgn="auto" hangingPunct="1">
              <a:spcBef>
                <a:spcPts val="0"/>
              </a:spcBef>
              <a:spcAft>
                <a:spcPts val="0"/>
              </a:spcAft>
              <a:defRPr/>
            </a:pPr>
            <a:r>
              <a:rPr lang="en-US" sz="2000" dirty="0">
                <a:solidFill>
                  <a:schemeClr val="tx1">
                    <a:lumMod val="85000"/>
                    <a:lumOff val="15000"/>
                  </a:schemeClr>
                </a:solidFill>
                <a:latin typeface="Montserrat" panose="00000500000000000000" pitchFamily="50" charset="0"/>
                <a:ea typeface="Inter SemiBold" panose="020B0502030000000004" pitchFamily="34" charset="0"/>
                <a:cs typeface="Open Sans" panose="020B0606030504020204" pitchFamily="34" charset="0"/>
              </a:rPr>
              <a:t>Upstream &amp; Midstream Activities:</a:t>
            </a:r>
          </a:p>
        </p:txBody>
      </p:sp>
      <p:sp>
        <p:nvSpPr>
          <p:cNvPr id="9" name="TextBox 8">
            <a:extLst>
              <a:ext uri="{FF2B5EF4-FFF2-40B4-BE49-F238E27FC236}">
                <a16:creationId xmlns:a16="http://schemas.microsoft.com/office/drawing/2014/main" id="{ACD05278-8D80-46A7-9DF0-D1AA632A745B}"/>
              </a:ext>
            </a:extLst>
          </p:cNvPr>
          <p:cNvSpPr txBox="1"/>
          <p:nvPr/>
        </p:nvSpPr>
        <p:spPr>
          <a:xfrm>
            <a:off x="4184649" y="4073525"/>
            <a:ext cx="7643283" cy="399533"/>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164D7D"/>
              </a:buClr>
              <a:buFont typeface="Arial" panose="020B0604020202020204" pitchFamily="34" charset="0"/>
              <a:buChar char="•"/>
              <a:defRPr/>
            </a:pPr>
            <a:r>
              <a:rPr lang="en-ID"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Negotiate Petroleum Agreements for the State.</a:t>
            </a: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0FD7E54-0326-4903-B939-943967B1345E}"/>
              </a:ext>
            </a:extLst>
          </p:cNvPr>
          <p:cNvSpPr txBox="1"/>
          <p:nvPr/>
        </p:nvSpPr>
        <p:spPr>
          <a:xfrm>
            <a:off x="4184650" y="3663950"/>
            <a:ext cx="1895071" cy="400110"/>
          </a:xfrm>
          <a:prstGeom prst="rect">
            <a:avLst/>
          </a:prstGeom>
          <a:noFill/>
        </p:spPr>
        <p:txBody>
          <a:bodyPr wrap="none">
            <a:spAutoFit/>
          </a:bodyPr>
          <a:lstStyle/>
          <a:p>
            <a:pPr eaLnBrk="1" fontAlgn="auto" hangingPunct="1">
              <a:spcBef>
                <a:spcPts val="0"/>
              </a:spcBef>
              <a:spcAft>
                <a:spcPts val="0"/>
              </a:spcAft>
              <a:defRPr/>
            </a:pPr>
            <a:r>
              <a:rPr lang="en-US" sz="2000" dirty="0">
                <a:solidFill>
                  <a:schemeClr val="tx1">
                    <a:lumMod val="85000"/>
                    <a:lumOff val="15000"/>
                  </a:schemeClr>
                </a:solidFill>
                <a:latin typeface="Montserrat" panose="00000500000000000000" pitchFamily="50" charset="0"/>
                <a:cs typeface="Open Sans" panose="020B0606030504020204" pitchFamily="34" charset="0"/>
              </a:rPr>
              <a:t>Negotiations:</a:t>
            </a:r>
          </a:p>
        </p:txBody>
      </p:sp>
      <p:sp>
        <p:nvSpPr>
          <p:cNvPr id="11" name="TextBox 10">
            <a:extLst>
              <a:ext uri="{FF2B5EF4-FFF2-40B4-BE49-F238E27FC236}">
                <a16:creationId xmlns:a16="http://schemas.microsoft.com/office/drawing/2014/main" id="{64C01D2B-836C-4FED-AE6C-7DE506F06119}"/>
              </a:ext>
            </a:extLst>
          </p:cNvPr>
          <p:cNvSpPr txBox="1"/>
          <p:nvPr/>
        </p:nvSpPr>
        <p:spPr>
          <a:xfrm>
            <a:off x="4184648" y="5985961"/>
            <a:ext cx="7643283" cy="745782"/>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164D7D"/>
              </a:buClr>
              <a:buFont typeface="Arial" panose="020B0604020202020204" pitchFamily="34" charset="0"/>
              <a:buChar char="•"/>
              <a:defRPr/>
            </a:pPr>
            <a:r>
              <a:rPr lang="en-ID"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Monitor, Regulate and Facilitate upstream activities once International Oil Company (IOC) starts to operate.</a:t>
            </a: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E55F561D-D49C-4ADD-B2F9-73CCD32414CD}"/>
              </a:ext>
            </a:extLst>
          </p:cNvPr>
          <p:cNvSpPr txBox="1"/>
          <p:nvPr/>
        </p:nvSpPr>
        <p:spPr>
          <a:xfrm>
            <a:off x="4184650" y="5408613"/>
            <a:ext cx="1409360" cy="400110"/>
          </a:xfrm>
          <a:prstGeom prst="rect">
            <a:avLst/>
          </a:prstGeom>
          <a:noFill/>
        </p:spPr>
        <p:txBody>
          <a:bodyPr wrap="none">
            <a:spAutoFit/>
          </a:bodyPr>
          <a:lstStyle>
            <a:defPPr>
              <a:defRPr lang="en-US"/>
            </a:defPPr>
            <a:lvl1pPr eaLnBrk="1" fontAlgn="auto" hangingPunct="1">
              <a:spcBef>
                <a:spcPts val="0"/>
              </a:spcBef>
              <a:spcAft>
                <a:spcPts val="0"/>
              </a:spcAft>
              <a:defRPr sz="120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defRPr>
            </a:lvl1pPr>
          </a:lstStyle>
          <a:p>
            <a:r>
              <a:rPr lang="en-US" sz="2000" dirty="0">
                <a:latin typeface="Montserrat" panose="00000500000000000000" pitchFamily="50" charset="0"/>
                <a:ea typeface="+mn-ea"/>
              </a:rPr>
              <a:t>Regulate:</a:t>
            </a:r>
          </a:p>
        </p:txBody>
      </p:sp>
      <p:sp>
        <p:nvSpPr>
          <p:cNvPr id="15" name="TextBox 14">
            <a:extLst>
              <a:ext uri="{FF2B5EF4-FFF2-40B4-BE49-F238E27FC236}">
                <a16:creationId xmlns:a16="http://schemas.microsoft.com/office/drawing/2014/main" id="{AB8AE021-4A42-49F6-AC54-589E2C179125}"/>
              </a:ext>
            </a:extLst>
          </p:cNvPr>
          <p:cNvSpPr txBox="1"/>
          <p:nvPr/>
        </p:nvSpPr>
        <p:spPr>
          <a:xfrm>
            <a:off x="272458" y="3019425"/>
            <a:ext cx="492443" cy="3523507"/>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About Us – What We Do</a:t>
            </a:r>
          </a:p>
        </p:txBody>
      </p:sp>
      <p:pic>
        <p:nvPicPr>
          <p:cNvPr id="16" name="Picture 2">
            <a:extLst>
              <a:ext uri="{FF2B5EF4-FFF2-40B4-BE49-F238E27FC236}">
                <a16:creationId xmlns:a16="http://schemas.microsoft.com/office/drawing/2014/main" id="{DEF23A97-13EA-4580-A515-B2A4EDE740B5}"/>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6673" r="16673"/>
          <a:stretch>
            <a:fillRect/>
          </a:stretch>
        </p:blipFill>
        <p:spPr bwMode="auto">
          <a:xfrm>
            <a:off x="2568575" y="166688"/>
            <a:ext cx="1325563" cy="1327150"/>
          </a:xfrm>
          <a:prstGeom prst="rect">
            <a:avLst/>
          </a:prstGeom>
          <a:noFill/>
          <a:ln>
            <a:noFill/>
          </a:ln>
          <a:effectLst/>
          <a:extLst>
            <a:ext uri="{909E8E84-426E-40DD-AFC4-6F175D3DCCD1}">
              <a14:hiddenFill xmlns:a14="http://schemas.microsoft.com/office/drawing/2010/main">
                <a:solidFill>
                  <a:srgbClr val="006633"/>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6" name="Picture 2" descr="Negotiation - Overview, How It Works, and Top Tips">
            <a:extLst>
              <a:ext uri="{FF2B5EF4-FFF2-40B4-BE49-F238E27FC236}">
                <a16:creationId xmlns:a16="http://schemas.microsoft.com/office/drawing/2014/main" id="{AD8F21DB-DFCE-40C3-B882-B7D980A70B7A}"/>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l="16767" r="16767"/>
          <a:stretch>
            <a:fillRect/>
          </a:stretch>
        </p:blipFill>
        <p:spPr bwMode="auto">
          <a:xfrm>
            <a:off x="2568604" y="3722001"/>
            <a:ext cx="1325562" cy="1327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hool Board Policy versus Administrative Regulation: What's the Difference?">
            <a:extLst>
              <a:ext uri="{FF2B5EF4-FFF2-40B4-BE49-F238E27FC236}">
                <a16:creationId xmlns:a16="http://schemas.microsoft.com/office/drawing/2014/main" id="{72669CBC-51A5-4A17-8BDE-EEFC1EC41A8B}"/>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29769" r="29769"/>
          <a:stretch>
            <a:fillRect/>
          </a:stretch>
        </p:blipFill>
        <p:spPr bwMode="auto">
          <a:xfrm>
            <a:off x="2568604" y="5477391"/>
            <a:ext cx="1325562" cy="13271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729E2D3-58B6-4E9F-97DF-242AAFF0A793}"/>
              </a:ext>
            </a:extLst>
          </p:cNvPr>
          <p:cNvSpPr txBox="1"/>
          <p:nvPr/>
        </p:nvSpPr>
        <p:spPr>
          <a:xfrm>
            <a:off x="4175122" y="2366963"/>
            <a:ext cx="7744419" cy="745782"/>
          </a:xfrm>
          <a:prstGeom prst="rect">
            <a:avLst/>
          </a:prstGeom>
          <a:noFill/>
        </p:spPr>
        <p:txBody>
          <a:bodyPr wrap="square">
            <a:spAutoFit/>
          </a:bodyPr>
          <a:lstStyle/>
          <a:p>
            <a:pPr marL="285750" indent="-285750" algn="just" eaLnBrk="1" fontAlgn="auto" hangingPunct="1">
              <a:lnSpc>
                <a:spcPct val="150000"/>
              </a:lnSpc>
              <a:spcBef>
                <a:spcPts val="0"/>
              </a:spcBef>
              <a:spcAft>
                <a:spcPts val="0"/>
              </a:spcAft>
              <a:buClr>
                <a:srgbClr val="164D7D"/>
              </a:buClr>
              <a:buFont typeface="Arial" panose="020B0604020202020204" pitchFamily="34" charset="0"/>
              <a:buChar char="•"/>
              <a:defRPr/>
            </a:pPr>
            <a:r>
              <a:rPr lang="en-ID"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Create, Review and Amend the Petroleum Exploration and Production Act 2011 </a:t>
            </a:r>
            <a:r>
              <a:rPr lang="en-ID" sz="1500" dirty="0">
                <a:solidFill>
                  <a:schemeClr val="tx1">
                    <a:lumMod val="85000"/>
                    <a:lumOff val="15000"/>
                  </a:schemeClr>
                </a:solidFill>
                <a:latin typeface="Montserrat" panose="00000500000000000000" pitchFamily="50" charset="0"/>
                <a:ea typeface="Open Sans" panose="020B0606030504020204" pitchFamily="34" charset="0"/>
                <a:cs typeface="Open Sans" panose="020B0606030504020204" pitchFamily="34" charset="0"/>
              </a:rPr>
              <a:t>(PEPA 2011).</a:t>
            </a:r>
            <a:endParaRPr lang="en-US" sz="15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84EDD824-2AE3-4111-9F19-E156E3A933FC}"/>
              </a:ext>
            </a:extLst>
          </p:cNvPr>
          <p:cNvSpPr txBox="1"/>
          <p:nvPr/>
        </p:nvSpPr>
        <p:spPr>
          <a:xfrm>
            <a:off x="4175125" y="1932380"/>
            <a:ext cx="2210862" cy="400110"/>
          </a:xfrm>
          <a:prstGeom prst="rect">
            <a:avLst/>
          </a:prstGeom>
          <a:noFill/>
        </p:spPr>
        <p:txBody>
          <a:bodyPr wrap="none">
            <a:spAutoFit/>
          </a:bodyPr>
          <a:lstStyle/>
          <a:p>
            <a:pPr eaLnBrk="1" fontAlgn="auto" hangingPunct="1">
              <a:spcBef>
                <a:spcPts val="0"/>
              </a:spcBef>
              <a:spcAft>
                <a:spcPts val="0"/>
              </a:spcAft>
              <a:defRPr/>
            </a:pPr>
            <a:r>
              <a:rPr lang="en-US" sz="2000" dirty="0">
                <a:solidFill>
                  <a:schemeClr val="tx1">
                    <a:lumMod val="85000"/>
                    <a:lumOff val="15000"/>
                  </a:schemeClr>
                </a:solidFill>
                <a:latin typeface="Montserrat" panose="00000500000000000000" pitchFamily="50" charset="0"/>
                <a:ea typeface="Inter SemiBold" panose="020B0502030000000004" pitchFamily="34" charset="0"/>
                <a:cs typeface="Open Sans" panose="020B0606030504020204" pitchFamily="34" charset="0"/>
              </a:rPr>
              <a:t>Petroleum Law:</a:t>
            </a:r>
          </a:p>
        </p:txBody>
      </p:sp>
      <p:pic>
        <p:nvPicPr>
          <p:cNvPr id="1034" name="Picture 10" descr="LAW 390: Introduction to Oil and Gas Law–Foundations - Top Energy Training">
            <a:extLst>
              <a:ext uri="{FF2B5EF4-FFF2-40B4-BE49-F238E27FC236}">
                <a16:creationId xmlns:a16="http://schemas.microsoft.com/office/drawing/2014/main" id="{F5FD96AC-E567-451B-BE18-BC66BE769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1356" y="1988753"/>
            <a:ext cx="14400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28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Linear Graph outline">
            <a:extLst>
              <a:ext uri="{FF2B5EF4-FFF2-40B4-BE49-F238E27FC236}">
                <a16:creationId xmlns:a16="http://schemas.microsoft.com/office/drawing/2014/main" id="{00C49EC0-40C2-4D6C-A878-210C4EF9E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499" y="1678562"/>
            <a:ext cx="619126" cy="619126"/>
          </a:xfrm>
          <a:prstGeom prst="rect">
            <a:avLst/>
          </a:prstGeom>
        </p:spPr>
      </p:pic>
      <p:sp>
        <p:nvSpPr>
          <p:cNvPr id="8" name="TextBox 35">
            <a:extLst>
              <a:ext uri="{FF2B5EF4-FFF2-40B4-BE49-F238E27FC236}">
                <a16:creationId xmlns:a16="http://schemas.microsoft.com/office/drawing/2014/main" id="{C226C061-F7B2-4087-90FC-B36F8A7661C3}"/>
              </a:ext>
            </a:extLst>
          </p:cNvPr>
          <p:cNvSpPr txBox="1">
            <a:spLocks noChangeArrowheads="1"/>
          </p:cNvSpPr>
          <p:nvPr/>
        </p:nvSpPr>
        <p:spPr bwMode="auto">
          <a:xfrm>
            <a:off x="1577976" y="1635172"/>
            <a:ext cx="50577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sz="3600" b="1" dirty="0">
                <a:solidFill>
                  <a:schemeClr val="bg1"/>
                </a:solidFill>
                <a:latin typeface="Montserrat SemiBold" panose="00000700000000000000" pitchFamily="50" charset="0"/>
                <a:ea typeface="Roboto" panose="02000000000000000000" pitchFamily="2" charset="0"/>
                <a:cs typeface="Open Sans" panose="020B0606030504020204" pitchFamily="34" charset="0"/>
              </a:rPr>
              <a:t>Fiscal Framework</a:t>
            </a:r>
            <a:endParaRPr lang="en-ID" altLang="en-US" sz="3600" b="1" dirty="0">
              <a:solidFill>
                <a:schemeClr val="bg1"/>
              </a:solidFill>
              <a:latin typeface="Roboto" panose="02000000000000000000" pitchFamily="2" charset="0"/>
              <a:ea typeface="Roboto" panose="02000000000000000000" pitchFamily="2" charset="0"/>
              <a:cs typeface="Open Sans" panose="020B0606030504020204" pitchFamily="34" charset="0"/>
            </a:endParaRPr>
          </a:p>
        </p:txBody>
      </p:sp>
      <p:sp>
        <p:nvSpPr>
          <p:cNvPr id="13" name="TextBox 12">
            <a:extLst>
              <a:ext uri="{FF2B5EF4-FFF2-40B4-BE49-F238E27FC236}">
                <a16:creationId xmlns:a16="http://schemas.microsoft.com/office/drawing/2014/main" id="{C7D70D70-2867-464E-8EE7-A684D19488D3}"/>
              </a:ext>
            </a:extLst>
          </p:cNvPr>
          <p:cNvSpPr txBox="1"/>
          <p:nvPr/>
        </p:nvSpPr>
        <p:spPr>
          <a:xfrm>
            <a:off x="11550058" y="3961658"/>
            <a:ext cx="492443" cy="2581275"/>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Fiscal Framework</a:t>
            </a:r>
          </a:p>
        </p:txBody>
      </p:sp>
      <p:pic>
        <p:nvPicPr>
          <p:cNvPr id="5130" name="Picture 10" descr="Fiscal Policy in the Time of Coronavirus: Constraints and Policy Options  for Latin American and Caribbean Countries - Ideas Matter">
            <a:extLst>
              <a:ext uri="{FF2B5EF4-FFF2-40B4-BE49-F238E27FC236}">
                <a16:creationId xmlns:a16="http://schemas.microsoft.com/office/drawing/2014/main" id="{38555C9B-2A23-4275-9D18-9E0236E51778}"/>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17014" r="17014"/>
          <a:stretch>
            <a:fillRect/>
          </a:stretch>
        </p:blipFill>
        <p:spPr bwMode="auto">
          <a:xfrm>
            <a:off x="6786406" y="3429000"/>
            <a:ext cx="2819582" cy="264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70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FD49BB5-B1E5-4F84-8177-762D2B7B3CBD}"/>
              </a:ext>
            </a:extLst>
          </p:cNvPr>
          <p:cNvSpPr txBox="1"/>
          <p:nvPr/>
        </p:nvSpPr>
        <p:spPr>
          <a:xfrm>
            <a:off x="272458" y="2305050"/>
            <a:ext cx="492443" cy="423788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Fiscal Framework</a:t>
            </a:r>
          </a:p>
        </p:txBody>
      </p:sp>
      <p:grpSp>
        <p:nvGrpSpPr>
          <p:cNvPr id="22" name="Group 21">
            <a:extLst>
              <a:ext uri="{FF2B5EF4-FFF2-40B4-BE49-F238E27FC236}">
                <a16:creationId xmlns:a16="http://schemas.microsoft.com/office/drawing/2014/main" id="{6C1D86A3-A825-4B47-BC7E-3F3B69CFE33D}"/>
              </a:ext>
            </a:extLst>
          </p:cNvPr>
          <p:cNvGrpSpPr/>
          <p:nvPr/>
        </p:nvGrpSpPr>
        <p:grpSpPr>
          <a:xfrm>
            <a:off x="5071496" y="4762157"/>
            <a:ext cx="2641685" cy="595161"/>
            <a:chOff x="1404939" y="4643438"/>
            <a:chExt cx="2641685" cy="595161"/>
          </a:xfrm>
        </p:grpSpPr>
        <p:sp>
          <p:nvSpPr>
            <p:cNvPr id="23" name="TextBox 22">
              <a:extLst>
                <a:ext uri="{FF2B5EF4-FFF2-40B4-BE49-F238E27FC236}">
                  <a16:creationId xmlns:a16="http://schemas.microsoft.com/office/drawing/2014/main" id="{DBED371C-81F8-46C6-9BF7-E14E1C1725AD}"/>
                </a:ext>
              </a:extLst>
            </p:cNvPr>
            <p:cNvSpPr txBox="1"/>
            <p:nvPr/>
          </p:nvSpPr>
          <p:spPr>
            <a:xfrm>
              <a:off x="1595437" y="4643438"/>
              <a:ext cx="2451187"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2. Corporate Income Tax</a:t>
              </a:r>
            </a:p>
          </p:txBody>
        </p:sp>
        <p:sp>
          <p:nvSpPr>
            <p:cNvPr id="24" name="TextBox 23">
              <a:extLst>
                <a:ext uri="{FF2B5EF4-FFF2-40B4-BE49-F238E27FC236}">
                  <a16:creationId xmlns:a16="http://schemas.microsoft.com/office/drawing/2014/main" id="{8DB3709E-E8BE-44AA-996B-D9C21095C7F2}"/>
                </a:ext>
              </a:extLst>
            </p:cNvPr>
            <p:cNvSpPr txBox="1"/>
            <p:nvPr/>
          </p:nvSpPr>
          <p:spPr>
            <a:xfrm>
              <a:off x="1404939" y="4879975"/>
              <a:ext cx="2247446" cy="358624"/>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25% of Gross Profit.</a:t>
              </a:r>
              <a:endParaRPr lang="en-US"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F64B789C-3A6C-46A1-9460-B7BECB14ECF2}"/>
              </a:ext>
            </a:extLst>
          </p:cNvPr>
          <p:cNvGrpSpPr/>
          <p:nvPr/>
        </p:nvGrpSpPr>
        <p:grpSpPr>
          <a:xfrm>
            <a:off x="912377" y="4769459"/>
            <a:ext cx="3896646" cy="1161983"/>
            <a:chOff x="1404939" y="4643438"/>
            <a:chExt cx="2485197" cy="1161983"/>
          </a:xfrm>
        </p:grpSpPr>
        <p:sp>
          <p:nvSpPr>
            <p:cNvPr id="26" name="TextBox 25">
              <a:extLst>
                <a:ext uri="{FF2B5EF4-FFF2-40B4-BE49-F238E27FC236}">
                  <a16:creationId xmlns:a16="http://schemas.microsoft.com/office/drawing/2014/main" id="{5E9861AF-B9B8-411A-9693-83E4FB24F4AF}"/>
                </a:ext>
              </a:extLst>
            </p:cNvPr>
            <p:cNvSpPr txBox="1"/>
            <p:nvPr/>
          </p:nvSpPr>
          <p:spPr>
            <a:xfrm>
              <a:off x="1567090" y="4643438"/>
              <a:ext cx="2247446"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1. Royalty (Carried Interest</a:t>
              </a:r>
              <a:r>
                <a:rPr lang="en-US" sz="125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a:t>
              </a:r>
            </a:p>
          </p:txBody>
        </p:sp>
        <p:sp>
          <p:nvSpPr>
            <p:cNvPr id="27" name="TextBox 26">
              <a:extLst>
                <a:ext uri="{FF2B5EF4-FFF2-40B4-BE49-F238E27FC236}">
                  <a16:creationId xmlns:a16="http://schemas.microsoft.com/office/drawing/2014/main" id="{1B6AE394-D4C9-4F31-8AD4-8CF0FD31E48F}"/>
                </a:ext>
              </a:extLst>
            </p:cNvPr>
            <p:cNvSpPr txBox="1"/>
            <p:nvPr/>
          </p:nvSpPr>
          <p:spPr>
            <a:xfrm>
              <a:off x="1404939" y="4879975"/>
              <a:ext cx="2485197" cy="925446"/>
            </a:xfrm>
            <a:prstGeom prst="rect">
              <a:avLst/>
            </a:prstGeom>
            <a:noFill/>
          </p:spPr>
          <p:txBody>
            <a:bodyPr wrap="square">
              <a:spAutoFit/>
            </a:bodyPr>
            <a:lstStyle/>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SL operated a </a:t>
              </a:r>
              <a:r>
                <a:rPr lang="en-ID" sz="12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Tax-Royalty</a:t>
              </a:r>
              <a:r>
                <a:rPr lang="en-ID"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a:t>
              </a:r>
              <a:r>
                <a:rPr lang="en-ID" sz="12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Hybrid System.</a:t>
              </a:r>
            </a:p>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2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10% </a:t>
              </a:r>
              <a:r>
                <a:rPr lang="en-ID"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on Gross Production for Crude Oil.</a:t>
              </a:r>
            </a:p>
            <a:p>
              <a:pPr marL="285750" indent="-2857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2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5% </a:t>
              </a:r>
              <a:r>
                <a:rPr lang="en-ID"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Gas.</a:t>
              </a:r>
            </a:p>
          </p:txBody>
        </p:sp>
      </p:grpSp>
      <p:grpSp>
        <p:nvGrpSpPr>
          <p:cNvPr id="28" name="Group 27">
            <a:extLst>
              <a:ext uri="{FF2B5EF4-FFF2-40B4-BE49-F238E27FC236}">
                <a16:creationId xmlns:a16="http://schemas.microsoft.com/office/drawing/2014/main" id="{BE8E60B9-70EF-4F60-A001-C30103C16D80}"/>
              </a:ext>
            </a:extLst>
          </p:cNvPr>
          <p:cNvGrpSpPr/>
          <p:nvPr/>
        </p:nvGrpSpPr>
        <p:grpSpPr>
          <a:xfrm>
            <a:off x="8633182" y="4772132"/>
            <a:ext cx="3455692" cy="1739064"/>
            <a:chOff x="1404938" y="4643438"/>
            <a:chExt cx="3189801" cy="1739064"/>
          </a:xfrm>
        </p:grpSpPr>
        <p:sp>
          <p:nvSpPr>
            <p:cNvPr id="29" name="TextBox 28">
              <a:extLst>
                <a:ext uri="{FF2B5EF4-FFF2-40B4-BE49-F238E27FC236}">
                  <a16:creationId xmlns:a16="http://schemas.microsoft.com/office/drawing/2014/main" id="{2B4FD34D-1641-4A91-A8D1-44C61F306AB7}"/>
                </a:ext>
              </a:extLst>
            </p:cNvPr>
            <p:cNvSpPr txBox="1"/>
            <p:nvPr/>
          </p:nvSpPr>
          <p:spPr>
            <a:xfrm>
              <a:off x="1561240" y="4643438"/>
              <a:ext cx="3033499" cy="307777"/>
            </a:xfrm>
            <a:prstGeom prst="rect">
              <a:avLst/>
            </a:prstGeom>
            <a:noFill/>
          </p:spPr>
          <p:txBody>
            <a:bodyPr wrap="square">
              <a:spAutoFit/>
            </a:bodyPr>
            <a:lstStyle/>
            <a:p>
              <a:pPr eaLnBrk="1" fontAlgn="auto" hangingPunct="1">
                <a:spcBef>
                  <a:spcPts val="0"/>
                </a:spcBef>
                <a:spcAft>
                  <a:spcPts val="0"/>
                </a:spcAft>
                <a:defRPr/>
              </a:pPr>
              <a:r>
                <a:rPr lang="en-US" sz="1400" dirty="0">
                  <a:solidFill>
                    <a:schemeClr val="tx1">
                      <a:lumMod val="85000"/>
                      <a:lumOff val="15000"/>
                    </a:schemeClr>
                  </a:solidFill>
                  <a:latin typeface="Montserrat SemiBold" panose="00000700000000000000" pitchFamily="50" charset="0"/>
                  <a:ea typeface="Inter SemiBold" panose="020B0502030000000004" pitchFamily="34" charset="0"/>
                  <a:cs typeface="Open Sans" panose="020B0606030504020204" pitchFamily="34" charset="0"/>
                </a:rPr>
                <a:t>3. Petroleum Resource Rent Tax</a:t>
              </a:r>
            </a:p>
          </p:txBody>
        </p:sp>
        <p:sp>
          <p:nvSpPr>
            <p:cNvPr id="30" name="TextBox 29">
              <a:extLst>
                <a:ext uri="{FF2B5EF4-FFF2-40B4-BE49-F238E27FC236}">
                  <a16:creationId xmlns:a16="http://schemas.microsoft.com/office/drawing/2014/main" id="{A2E94345-6A9A-4E25-B5DC-C542A14A9AB9}"/>
                </a:ext>
              </a:extLst>
            </p:cNvPr>
            <p:cNvSpPr txBox="1"/>
            <p:nvPr/>
          </p:nvSpPr>
          <p:spPr>
            <a:xfrm>
              <a:off x="1404938" y="4879975"/>
              <a:ext cx="2866105" cy="1502527"/>
            </a:xfrm>
            <a:prstGeom prst="rect">
              <a:avLst/>
            </a:prstGeom>
            <a:noFill/>
          </p:spPr>
          <p:txBody>
            <a:bodyPr wrap="square">
              <a:spAutoFit/>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Superficial Tax based on excess profit set by </a:t>
              </a:r>
              <a:r>
                <a:rPr lang="en-ID" sz="12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IMF.</a:t>
              </a:r>
            </a:p>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Financial modelling shows PRRT is only applicable when the price of oil is </a:t>
              </a:r>
              <a:r>
                <a:rPr lang="en-ID" sz="12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$60/</a:t>
              </a:r>
              <a:r>
                <a:rPr lang="en-ID" sz="1250" b="1" dirty="0" err="1">
                  <a:solidFill>
                    <a:srgbClr val="2E5495"/>
                  </a:solidFill>
                  <a:latin typeface="Montserrat SemiBold" panose="00000700000000000000" pitchFamily="50" charset="0"/>
                  <a:ea typeface="Roboto" panose="02000000000000000000" pitchFamily="2" charset="0"/>
                  <a:cs typeface="Open Sans" panose="020B0606030504020204" pitchFamily="34" charset="0"/>
                </a:rPr>
                <a:t>bbl</a:t>
              </a:r>
              <a:r>
                <a:rPr lang="en-ID" sz="125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 </a:t>
              </a:r>
              <a:r>
                <a:rPr lang="en-ID"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and above.</a:t>
              </a:r>
              <a:endParaRPr lang="en-US" sz="125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p:txBody>
        </p:sp>
      </p:grpSp>
      <p:pic>
        <p:nvPicPr>
          <p:cNvPr id="3074" name="Picture 2" descr="Corporate Income Tax in Azerbaijan">
            <a:extLst>
              <a:ext uri="{FF2B5EF4-FFF2-40B4-BE49-F238E27FC236}">
                <a16:creationId xmlns:a16="http://schemas.microsoft.com/office/drawing/2014/main" id="{5E57153F-B111-4982-A883-FF20DE86B5EC}"/>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24211" r="24211"/>
          <a:stretch>
            <a:fillRect/>
          </a:stretch>
        </p:blipFill>
        <p:spPr bwMode="auto">
          <a:xfrm>
            <a:off x="5307986" y="2101888"/>
            <a:ext cx="2178816" cy="2110751"/>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36995F43-3534-43F7-8B7C-2ED63AC59C94}"/>
              </a:ext>
            </a:extLst>
          </p:cNvPr>
          <p:cNvSpPr txBox="1"/>
          <p:nvPr/>
        </p:nvSpPr>
        <p:spPr>
          <a:xfrm>
            <a:off x="1435634" y="180975"/>
            <a:ext cx="9194266" cy="1077218"/>
          </a:xfrm>
          <a:prstGeom prst="rect">
            <a:avLst/>
          </a:prstGeom>
          <a:noFill/>
        </p:spPr>
        <p:txBody>
          <a:bodyPr wrap="square">
            <a:spAutoFit/>
          </a:bodyPr>
          <a:lstStyle/>
          <a:p>
            <a:pPr algn="ctr" eaLnBrk="1" fontAlgn="auto" hangingPunct="1">
              <a:spcBef>
                <a:spcPts val="0"/>
              </a:spcBef>
              <a:spcAft>
                <a:spcPts val="0"/>
              </a:spcAft>
              <a:defRPr/>
            </a:pPr>
            <a:r>
              <a:rPr lang="en-US" sz="32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Petroleum Agreement Fiscal Framework:</a:t>
            </a:r>
          </a:p>
          <a:p>
            <a:pPr algn="ctr" eaLnBrk="1" fontAlgn="auto" hangingPunct="1">
              <a:spcBef>
                <a:spcPts val="0"/>
              </a:spcBef>
              <a:spcAft>
                <a:spcPts val="0"/>
              </a:spcAft>
              <a:defRPr/>
            </a:pPr>
            <a:r>
              <a:rPr lang="en-US" sz="32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Non-Negotiable Fiscal Elements</a:t>
            </a:r>
            <a:endParaRPr lang="en-ID" sz="32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pic>
        <p:nvPicPr>
          <p:cNvPr id="17" name="Picture Placeholder 3" descr="A picture containing graphical user interface&#10;&#10;Description automatically generated">
            <a:extLst>
              <a:ext uri="{FF2B5EF4-FFF2-40B4-BE49-F238E27FC236}">
                <a16:creationId xmlns:a16="http://schemas.microsoft.com/office/drawing/2014/main" id="{0F52589A-63FE-4B19-9CD7-EB57AE48580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875" r="15875"/>
          <a:stretch>
            <a:fillRect/>
          </a:stretch>
        </p:blipFill>
        <p:spPr>
          <a:xfrm>
            <a:off x="1429584" y="2072756"/>
            <a:ext cx="2179638" cy="2111375"/>
          </a:xfrm>
          <a:ln>
            <a:solidFill>
              <a:srgbClr val="164D7D"/>
            </a:solidFill>
          </a:ln>
        </p:spPr>
      </p:pic>
      <p:pic>
        <p:nvPicPr>
          <p:cNvPr id="1026" name="Picture 2">
            <a:extLst>
              <a:ext uri="{FF2B5EF4-FFF2-40B4-BE49-F238E27FC236}">
                <a16:creationId xmlns:a16="http://schemas.microsoft.com/office/drawing/2014/main" id="{CE1D8C32-C5F2-3E7E-46D0-8F52E3A3B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8551" y="2072755"/>
            <a:ext cx="2482850" cy="2139883"/>
          </a:xfrm>
          <a:prstGeom prst="rect">
            <a:avLst/>
          </a:prstGeom>
          <a:noFill/>
          <a:ln>
            <a:noFill/>
          </a:ln>
          <a:effectLst/>
          <a:extLst>
            <a:ext uri="{909E8E84-426E-40DD-AFC4-6F175D3DCCD1}">
              <a14:hiddenFill xmlns:a14="http://schemas.microsoft.com/office/drawing/2010/main">
                <a:solidFill>
                  <a:srgbClr val="006633"/>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7784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FD49BB5-B1E5-4F84-8177-762D2B7B3CBD}"/>
              </a:ext>
            </a:extLst>
          </p:cNvPr>
          <p:cNvSpPr txBox="1"/>
          <p:nvPr/>
        </p:nvSpPr>
        <p:spPr>
          <a:xfrm>
            <a:off x="272458" y="2305050"/>
            <a:ext cx="492443" cy="4237883"/>
          </a:xfrm>
          <a:prstGeom prst="rect">
            <a:avLst/>
          </a:prstGeom>
          <a:noFill/>
        </p:spPr>
        <p:txBody>
          <a:bodyPr vert="vert270" wrap="square">
            <a:spAutoFit/>
          </a:bodyPr>
          <a:lstStyle/>
          <a:p>
            <a:pPr eaLnBrk="1" fontAlgn="auto" hangingPunct="1">
              <a:spcBef>
                <a:spcPts val="0"/>
              </a:spcBef>
              <a:spcAft>
                <a:spcPts val="0"/>
              </a:spcAft>
              <a:defRPr/>
            </a:pPr>
            <a:r>
              <a:rPr lang="en-ID" sz="2000" dirty="0">
                <a:solidFill>
                  <a:srgbClr val="0A4476"/>
                </a:solidFill>
                <a:latin typeface="Montserrat SemiBold" panose="00000700000000000000" pitchFamily="50" charset="0"/>
              </a:rPr>
              <a:t>Fiscal Framework</a:t>
            </a:r>
          </a:p>
        </p:txBody>
      </p:sp>
      <p:sp>
        <p:nvSpPr>
          <p:cNvPr id="54" name="TextBox 53">
            <a:extLst>
              <a:ext uri="{FF2B5EF4-FFF2-40B4-BE49-F238E27FC236}">
                <a16:creationId xmlns:a16="http://schemas.microsoft.com/office/drawing/2014/main" id="{4D3ACD82-1CF9-4740-B175-6530664579F5}"/>
              </a:ext>
            </a:extLst>
          </p:cNvPr>
          <p:cNvSpPr txBox="1"/>
          <p:nvPr/>
        </p:nvSpPr>
        <p:spPr>
          <a:xfrm>
            <a:off x="1435634" y="180975"/>
            <a:ext cx="9194266" cy="1077218"/>
          </a:xfrm>
          <a:prstGeom prst="rect">
            <a:avLst/>
          </a:prstGeom>
          <a:noFill/>
        </p:spPr>
        <p:txBody>
          <a:bodyPr wrap="square">
            <a:spAutoFit/>
          </a:bodyPr>
          <a:lstStyle/>
          <a:p>
            <a:pPr algn="ctr" eaLnBrk="1" fontAlgn="auto" hangingPunct="1">
              <a:spcBef>
                <a:spcPts val="0"/>
              </a:spcBef>
              <a:spcAft>
                <a:spcPts val="0"/>
              </a:spcAft>
              <a:defRPr/>
            </a:pPr>
            <a:r>
              <a:rPr lang="en-US" sz="3200" b="1" dirty="0">
                <a:solidFill>
                  <a:schemeClr val="tx1">
                    <a:lumMod val="85000"/>
                    <a:lumOff val="15000"/>
                  </a:schemeClr>
                </a:solidFill>
                <a:latin typeface="Montserrat ExtraBold" panose="00000900000000000000" pitchFamily="50" charset="0"/>
                <a:ea typeface="Roboto" panose="02000000000000000000" pitchFamily="2" charset="0"/>
                <a:cs typeface="Open Sans" panose="020B0606030504020204" pitchFamily="34" charset="0"/>
              </a:rPr>
              <a:t>Petroleum Agreement Fiscal Framework:</a:t>
            </a:r>
          </a:p>
          <a:p>
            <a:pPr algn="ctr" eaLnBrk="1" fontAlgn="auto" hangingPunct="1">
              <a:spcBef>
                <a:spcPts val="0"/>
              </a:spcBef>
              <a:spcAft>
                <a:spcPts val="0"/>
              </a:spcAft>
              <a:defRPr/>
            </a:pPr>
            <a:r>
              <a:rPr lang="en-US" sz="32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Negotiable Fiscal Elements</a:t>
            </a:r>
            <a:endParaRPr lang="en-ID" sz="32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endParaRPr>
          </a:p>
        </p:txBody>
      </p:sp>
      <p:graphicFrame>
        <p:nvGraphicFramePr>
          <p:cNvPr id="2" name="Table 2">
            <a:extLst>
              <a:ext uri="{FF2B5EF4-FFF2-40B4-BE49-F238E27FC236}">
                <a16:creationId xmlns:a16="http://schemas.microsoft.com/office/drawing/2014/main" id="{D89F4261-8E6B-4C8D-89AE-39D43C967622}"/>
              </a:ext>
            </a:extLst>
          </p:cNvPr>
          <p:cNvGraphicFramePr>
            <a:graphicFrameLocks noGrp="1"/>
          </p:cNvGraphicFramePr>
          <p:nvPr>
            <p:extLst>
              <p:ext uri="{D42A27DB-BD31-4B8C-83A1-F6EECF244321}">
                <p14:modId xmlns:p14="http://schemas.microsoft.com/office/powerpoint/2010/main" val="702559975"/>
              </p:ext>
            </p:extLst>
          </p:nvPr>
        </p:nvGraphicFramePr>
        <p:xfrm>
          <a:off x="1210732" y="1499606"/>
          <a:ext cx="10800290" cy="2162229"/>
        </p:xfrm>
        <a:graphic>
          <a:graphicData uri="http://schemas.openxmlformats.org/drawingml/2006/table">
            <a:tbl>
              <a:tblPr firstRow="1" bandRow="1">
                <a:tableStyleId>{5C22544A-7EE6-4342-B048-85BDC9FD1C3A}</a:tableStyleId>
              </a:tblPr>
              <a:tblGrid>
                <a:gridCol w="2691278">
                  <a:extLst>
                    <a:ext uri="{9D8B030D-6E8A-4147-A177-3AD203B41FA5}">
                      <a16:colId xmlns:a16="http://schemas.microsoft.com/office/drawing/2014/main" val="1968859783"/>
                    </a:ext>
                  </a:extLst>
                </a:gridCol>
                <a:gridCol w="1838161">
                  <a:extLst>
                    <a:ext uri="{9D8B030D-6E8A-4147-A177-3AD203B41FA5}">
                      <a16:colId xmlns:a16="http://schemas.microsoft.com/office/drawing/2014/main" val="1025363211"/>
                    </a:ext>
                  </a:extLst>
                </a:gridCol>
                <a:gridCol w="2153739">
                  <a:extLst>
                    <a:ext uri="{9D8B030D-6E8A-4147-A177-3AD203B41FA5}">
                      <a16:colId xmlns:a16="http://schemas.microsoft.com/office/drawing/2014/main" val="4270152134"/>
                    </a:ext>
                  </a:extLst>
                </a:gridCol>
                <a:gridCol w="2121524">
                  <a:extLst>
                    <a:ext uri="{9D8B030D-6E8A-4147-A177-3AD203B41FA5}">
                      <a16:colId xmlns:a16="http://schemas.microsoft.com/office/drawing/2014/main" val="10545381"/>
                    </a:ext>
                  </a:extLst>
                </a:gridCol>
                <a:gridCol w="1995588">
                  <a:extLst>
                    <a:ext uri="{9D8B030D-6E8A-4147-A177-3AD203B41FA5}">
                      <a16:colId xmlns:a16="http://schemas.microsoft.com/office/drawing/2014/main" val="616314925"/>
                    </a:ext>
                  </a:extLst>
                </a:gridCol>
              </a:tblGrid>
              <a:tr h="7163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1. Paid Interest</a:t>
                      </a:r>
                      <a:endParaRPr lang="en-US" sz="1400" dirty="0">
                        <a:solidFill>
                          <a:schemeClr val="bg1"/>
                        </a:solidFill>
                        <a:latin typeface="Montserrat Light" panose="00000400000000000000" pitchFamily="2" charset="0"/>
                      </a:endParaRPr>
                    </a:p>
                    <a:p>
                      <a:pPr algn="ctr"/>
                      <a:endParaRPr lang="en-US" sz="1400" dirty="0">
                        <a:solidFill>
                          <a:schemeClr val="bg1"/>
                        </a:solidFill>
                        <a:latin typeface="Montserrat Light" panose="00000400000000000000"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2. License Fees </a:t>
                      </a:r>
                      <a:endParaRPr lang="en-US" sz="1400" b="1" kern="1200" dirty="0">
                        <a:solidFill>
                          <a:schemeClr val="bg1"/>
                        </a:solidFill>
                        <a:latin typeface="Montserrat Light" panose="00000400000000000000" pitchFamily="2" charset="0"/>
                        <a:cs typeface="Open Sans" panose="020B06060305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3. Training, R&amp;D Fund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bg1"/>
                        </a:solidFill>
                        <a:latin typeface="Montserrat Light" panose="00000400000000000000" pitchFamily="2" charset="0"/>
                        <a:cs typeface="Open Sans" panose="020B06060305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4. Technology Bonus</a:t>
                      </a:r>
                      <a:endParaRPr lang="en-US" sz="1400" b="1" kern="1200" dirty="0">
                        <a:solidFill>
                          <a:schemeClr val="bg1"/>
                        </a:solidFill>
                        <a:latin typeface="Montserrat Light" panose="00000400000000000000" pitchFamily="2" charset="0"/>
                        <a:cs typeface="Open Sans" panose="020B06060305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5. Extension Fee</a:t>
                      </a:r>
                      <a:endParaRPr lang="en-US" sz="1400" b="1" kern="1200" dirty="0">
                        <a:solidFill>
                          <a:schemeClr val="bg1"/>
                        </a:solidFill>
                        <a:latin typeface="Montserrat Light" panose="00000400000000000000" pitchFamily="2" charset="0"/>
                        <a:cs typeface="Open Sans" panose="020B0606030504020204" pitchFamily="34" charset="0"/>
                      </a:endParaRPr>
                    </a:p>
                  </a:txBody>
                  <a:tcPr/>
                </a:tc>
                <a:extLst>
                  <a:ext uri="{0D108BD9-81ED-4DB2-BD59-A6C34878D82A}">
                    <a16:rowId xmlns:a16="http://schemas.microsoft.com/office/drawing/2014/main" val="562942016"/>
                  </a:ext>
                </a:extLst>
              </a:tr>
              <a:tr h="1445864">
                <a:tc>
                  <a:txBody>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The State maintains the option to negotiate Paid Interest.</a:t>
                      </a:r>
                      <a:endParaRPr 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txBody>
                  <a:tcPr/>
                </a:tc>
                <a:tc>
                  <a:txBody>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Negotiable</a:t>
                      </a:r>
                    </a:p>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Set per sq.km</a:t>
                      </a:r>
                      <a:endParaRPr 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endParaRPr lang="en-US" sz="1400" dirty="0">
                        <a:latin typeface="Montserrat Light" panose="00000400000000000000" pitchFamily="2" charset="0"/>
                      </a:endParaRPr>
                    </a:p>
                  </a:txBody>
                  <a:tcPr/>
                </a:tc>
                <a:tc gridSpan="3">
                  <a:txBody>
                    <a:bodyPr/>
                    <a:lstStyle/>
                    <a:p>
                      <a:pPr marL="171450" indent="-171450" algn="ctr"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Negotiable</a:t>
                      </a:r>
                    </a:p>
                    <a:p>
                      <a:pPr marL="171450" indent="-171450" algn="ctr"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Set per graticular block</a:t>
                      </a:r>
                      <a:endParaRPr 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p>
                      <a:pPr algn="ctr"/>
                      <a:endParaRPr lang="en-US" sz="1400" dirty="0">
                        <a:latin typeface="Montserrat Light" panose="00000400000000000000" pitchFamily="2" charset="0"/>
                      </a:endParaRPr>
                    </a:p>
                  </a:txBody>
                  <a:tcPr/>
                </a:tc>
                <a:tc hMerge="1">
                  <a:txBody>
                    <a:bodyPr/>
                    <a:lstStyle/>
                    <a:p>
                      <a:endParaRPr lang="en-US" sz="1400" dirty="0">
                        <a:latin typeface="Montserrat Light" panose="00000400000000000000" pitchFamily="2" charset="0"/>
                      </a:endParaRPr>
                    </a:p>
                  </a:txBody>
                  <a:tcPr/>
                </a:tc>
                <a:tc hMerge="1">
                  <a:txBody>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endParaRPr lang="en-US" sz="1400" dirty="0">
                        <a:latin typeface="Montserrat Light" panose="00000400000000000000" pitchFamily="2" charset="0"/>
                      </a:endParaRPr>
                    </a:p>
                  </a:txBody>
                  <a:tcPr/>
                </a:tc>
                <a:extLst>
                  <a:ext uri="{0D108BD9-81ED-4DB2-BD59-A6C34878D82A}">
                    <a16:rowId xmlns:a16="http://schemas.microsoft.com/office/drawing/2014/main" val="3142798126"/>
                  </a:ext>
                </a:extLst>
              </a:tr>
            </a:tbl>
          </a:graphicData>
        </a:graphic>
      </p:graphicFrame>
      <p:graphicFrame>
        <p:nvGraphicFramePr>
          <p:cNvPr id="44" name="Table 2">
            <a:extLst>
              <a:ext uri="{FF2B5EF4-FFF2-40B4-BE49-F238E27FC236}">
                <a16:creationId xmlns:a16="http://schemas.microsoft.com/office/drawing/2014/main" id="{47F210C2-92EF-46FB-8615-8D31A3EA3D09}"/>
              </a:ext>
            </a:extLst>
          </p:cNvPr>
          <p:cNvGraphicFramePr>
            <a:graphicFrameLocks noGrp="1"/>
          </p:cNvGraphicFramePr>
          <p:nvPr>
            <p:extLst>
              <p:ext uri="{D42A27DB-BD31-4B8C-83A1-F6EECF244321}">
                <p14:modId xmlns:p14="http://schemas.microsoft.com/office/powerpoint/2010/main" val="245753658"/>
              </p:ext>
            </p:extLst>
          </p:nvPr>
        </p:nvGraphicFramePr>
        <p:xfrm>
          <a:off x="1210733" y="3888260"/>
          <a:ext cx="10800291" cy="2514660"/>
        </p:xfrm>
        <a:graphic>
          <a:graphicData uri="http://schemas.openxmlformats.org/drawingml/2006/table">
            <a:tbl>
              <a:tblPr firstRow="1" bandRow="1">
                <a:tableStyleId>{5C22544A-7EE6-4342-B048-85BDC9FD1C3A}</a:tableStyleId>
              </a:tblPr>
              <a:tblGrid>
                <a:gridCol w="2726459">
                  <a:extLst>
                    <a:ext uri="{9D8B030D-6E8A-4147-A177-3AD203B41FA5}">
                      <a16:colId xmlns:a16="http://schemas.microsoft.com/office/drawing/2014/main" val="1968859783"/>
                    </a:ext>
                  </a:extLst>
                </a:gridCol>
                <a:gridCol w="1785390">
                  <a:extLst>
                    <a:ext uri="{9D8B030D-6E8A-4147-A177-3AD203B41FA5}">
                      <a16:colId xmlns:a16="http://schemas.microsoft.com/office/drawing/2014/main" val="1025363211"/>
                    </a:ext>
                  </a:extLst>
                </a:gridCol>
                <a:gridCol w="1908521">
                  <a:extLst>
                    <a:ext uri="{9D8B030D-6E8A-4147-A177-3AD203B41FA5}">
                      <a16:colId xmlns:a16="http://schemas.microsoft.com/office/drawing/2014/main" val="4270152134"/>
                    </a:ext>
                  </a:extLst>
                </a:gridCol>
                <a:gridCol w="2219863">
                  <a:extLst>
                    <a:ext uri="{9D8B030D-6E8A-4147-A177-3AD203B41FA5}">
                      <a16:colId xmlns:a16="http://schemas.microsoft.com/office/drawing/2014/main" val="10545381"/>
                    </a:ext>
                  </a:extLst>
                </a:gridCol>
                <a:gridCol w="2160058">
                  <a:extLst>
                    <a:ext uri="{9D8B030D-6E8A-4147-A177-3AD203B41FA5}">
                      <a16:colId xmlns:a16="http://schemas.microsoft.com/office/drawing/2014/main" val="616314925"/>
                    </a:ext>
                  </a:extLst>
                </a:gridCol>
              </a:tblGrid>
              <a:tr h="522500">
                <a:tc>
                  <a:txBody>
                    <a:bodyPr/>
                    <a:lstStyle/>
                    <a:p>
                      <a:pPr marL="0" algn="ctr" defTabSz="914400" rtl="0" eaLnBrk="1" fontAlgn="auto" latinLnBrk="0" hangingPunct="1">
                        <a:spcBef>
                          <a:spcPts val="0"/>
                        </a:spcBef>
                        <a:spcAft>
                          <a:spcPts val="0"/>
                        </a:spcAft>
                        <a:defRPr/>
                      </a:pPr>
                      <a:r>
                        <a:rPr lang="en-US" sz="1400" b="1" kern="12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6. Production Bonus</a:t>
                      </a:r>
                    </a:p>
                    <a:p>
                      <a:pPr marL="0" algn="ctr" defTabSz="914400" rtl="0" eaLnBrk="1" latinLnBrk="0" hangingPunct="1"/>
                      <a:endParaRPr lang="en-US" sz="1400" b="1" kern="1200" dirty="0">
                        <a:solidFill>
                          <a:schemeClr val="bg1"/>
                        </a:solidFill>
                        <a:latin typeface="Montserrat Light" panose="00000400000000000000" pitchFamily="2" charset="0"/>
                        <a:cs typeface="Open Sans" panose="020B0606030504020204" pitchFamily="34" charset="0"/>
                      </a:endParaRPr>
                    </a:p>
                  </a:txBody>
                  <a:tcPr/>
                </a:tc>
                <a:tc>
                  <a:txBody>
                    <a:bodyPr/>
                    <a:lstStyle/>
                    <a:p>
                      <a:pPr marL="0" algn="ctr" defTabSz="914400" rtl="0" eaLnBrk="1" fontAlgn="auto" latinLnBrk="0" hangingPunct="1">
                        <a:spcBef>
                          <a:spcPts val="0"/>
                        </a:spcBef>
                        <a:spcAft>
                          <a:spcPts val="0"/>
                        </a:spcAft>
                        <a:defRPr/>
                      </a:pPr>
                      <a:r>
                        <a:rPr lang="en-US" sz="1400" b="1" kern="12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7. CSR</a:t>
                      </a:r>
                    </a:p>
                  </a:txBody>
                  <a:tcPr/>
                </a:tc>
                <a:tc>
                  <a:txBody>
                    <a:bodyPr/>
                    <a:lstStyle/>
                    <a:p>
                      <a:pPr marL="0" algn="ctr" defTabSz="914400" rtl="0" eaLnBrk="1" fontAlgn="auto" latinLnBrk="0" hangingPunct="1">
                        <a:spcBef>
                          <a:spcPts val="0"/>
                        </a:spcBef>
                        <a:spcAft>
                          <a:spcPts val="0"/>
                        </a:spcAft>
                        <a:defRPr/>
                      </a:pPr>
                      <a:r>
                        <a:rPr lang="en-US" sz="1400" b="1" kern="12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8. Assignment / Farm-out Fees</a:t>
                      </a:r>
                      <a:endParaRPr lang="en-US" sz="1400" b="1" kern="1200" dirty="0">
                        <a:solidFill>
                          <a:schemeClr val="bg1"/>
                        </a:solidFill>
                        <a:latin typeface="Montserrat Light" panose="00000400000000000000" pitchFamily="2" charset="0"/>
                        <a:cs typeface="Open Sans" panose="020B0606030504020204" pitchFamily="34" charset="0"/>
                      </a:endParaRPr>
                    </a:p>
                  </a:txBody>
                  <a:tcPr/>
                </a:tc>
                <a:tc>
                  <a:txBody>
                    <a:bodyPr/>
                    <a:lstStyle/>
                    <a:p>
                      <a:pPr marL="0" algn="ctr" defTabSz="914400" rtl="0" eaLnBrk="1" fontAlgn="auto" latinLnBrk="0" hangingPunct="1">
                        <a:spcBef>
                          <a:spcPts val="0"/>
                        </a:spcBef>
                        <a:spcAft>
                          <a:spcPts val="0"/>
                        </a:spcAft>
                        <a:defRPr/>
                      </a:pPr>
                      <a:r>
                        <a:rPr lang="en-US" sz="1400" b="1" kern="12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9. Signature Bonus</a:t>
                      </a:r>
                    </a:p>
                  </a:txBody>
                  <a:tcPr/>
                </a:tc>
                <a:tc>
                  <a:txBody>
                    <a:bodyPr/>
                    <a:lstStyle/>
                    <a:p>
                      <a:pPr marL="0" algn="ctr" defTabSz="914400" rtl="0" eaLnBrk="1" fontAlgn="auto" latinLnBrk="0" hangingPunct="1">
                        <a:spcBef>
                          <a:spcPts val="0"/>
                        </a:spcBef>
                        <a:spcAft>
                          <a:spcPts val="0"/>
                        </a:spcAft>
                        <a:defRPr/>
                      </a:pPr>
                      <a:r>
                        <a:rPr lang="en-US" sz="1400" b="1" kern="1200" dirty="0">
                          <a:solidFill>
                            <a:schemeClr val="bg1"/>
                          </a:solidFill>
                          <a:latin typeface="Montserrat Light" panose="00000400000000000000" pitchFamily="2" charset="0"/>
                          <a:ea typeface="Inter SemiBold" panose="020B0502030000000004" pitchFamily="34" charset="0"/>
                          <a:cs typeface="Open Sans" panose="020B0606030504020204" pitchFamily="34" charset="0"/>
                        </a:rPr>
                        <a:t>10. Seismic Data Acquisition</a:t>
                      </a:r>
                    </a:p>
                  </a:txBody>
                  <a:tcPr/>
                </a:tc>
                <a:extLst>
                  <a:ext uri="{0D108BD9-81ED-4DB2-BD59-A6C34878D82A}">
                    <a16:rowId xmlns:a16="http://schemas.microsoft.com/office/drawing/2014/main" val="562942016"/>
                  </a:ext>
                </a:extLst>
              </a:tr>
              <a:tr h="1992160">
                <a:tc>
                  <a:txBody>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Negotiable</a:t>
                      </a:r>
                    </a:p>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When total average daily production reaches a defined threshold for a period of </a:t>
                      </a:r>
                      <a:r>
                        <a:rPr lang="en-ID" sz="14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30</a:t>
                      </a:r>
                      <a:r>
                        <a:rPr lang="en-ID" sz="1400" b="1"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 </a:t>
                      </a: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consecutive producing days.</a:t>
                      </a:r>
                      <a:endParaRPr 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txBody>
                  <a:tcPr/>
                </a:tc>
                <a:tc gridSpan="3">
                  <a:txBody>
                    <a:bodyPr/>
                    <a:lstStyle/>
                    <a:p>
                      <a:pPr marL="171450" indent="-171450" algn="ctr"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Negotiable</a:t>
                      </a:r>
                    </a:p>
                    <a:p>
                      <a:pPr marL="171450" indent="-171450" algn="ctr"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Set per graticular block</a:t>
                      </a:r>
                      <a:endParaRPr lang="en-US"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endParaRPr>
                    </a:p>
                  </a:txBody>
                  <a:tcPr/>
                </a:tc>
                <a:tc hMerge="1">
                  <a:txBody>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endParaRPr lang="en-US" sz="1400" dirty="0">
                        <a:latin typeface="Montserrat Light" panose="00000400000000000000" pitchFamily="2" charset="0"/>
                      </a:endParaRPr>
                    </a:p>
                  </a:txBody>
                  <a:tcPr/>
                </a:tc>
                <a:tc hMerge="1">
                  <a:txBody>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endParaRPr lang="en-US" sz="1400" dirty="0">
                        <a:latin typeface="Montserrat Light" panose="00000400000000000000" pitchFamily="2" charset="0"/>
                      </a:endParaRPr>
                    </a:p>
                  </a:txBody>
                  <a:tcPr/>
                </a:tc>
                <a:tc>
                  <a:txBody>
                    <a:bodyPr/>
                    <a:lstStyle/>
                    <a:p>
                      <a:pPr marL="171450" indent="-171450" eaLnBrk="1" fontAlgn="auto" hangingPunct="1">
                        <a:lnSpc>
                          <a:spcPct val="150000"/>
                        </a:lnSpc>
                        <a:spcBef>
                          <a:spcPts val="0"/>
                        </a:spcBef>
                        <a:spcAft>
                          <a:spcPts val="0"/>
                        </a:spcAft>
                        <a:buClr>
                          <a:srgbClr val="023F73"/>
                        </a:buClr>
                        <a:buFont typeface="Wingdings" panose="05000000000000000000" pitchFamily="2" charset="2"/>
                        <a:buChar char="ü"/>
                        <a:defRPr/>
                      </a:pPr>
                      <a:r>
                        <a:rPr lang="en-ID" sz="1400" dirty="0">
                          <a:solidFill>
                            <a:schemeClr val="tx1">
                              <a:lumMod val="65000"/>
                              <a:lumOff val="35000"/>
                            </a:schemeClr>
                          </a:solidFill>
                          <a:latin typeface="Montserrat Light" panose="00000400000000000000" pitchFamily="50" charset="0"/>
                          <a:ea typeface="Open Sans" panose="020B0606030504020204" pitchFamily="34" charset="0"/>
                          <a:cs typeface="Open Sans" panose="020B0606030504020204" pitchFamily="34" charset="0"/>
                        </a:rPr>
                        <a:t>Purchase existing or New Acquisition 2D and/or 3D Seismic Data from </a:t>
                      </a:r>
                      <a:r>
                        <a:rPr lang="en-ID" sz="1400" b="1" dirty="0">
                          <a:solidFill>
                            <a:srgbClr val="2E5495"/>
                          </a:solidFill>
                          <a:latin typeface="Montserrat SemiBold" panose="00000700000000000000" pitchFamily="50" charset="0"/>
                          <a:ea typeface="Roboto" panose="02000000000000000000" pitchFamily="2" charset="0"/>
                          <a:cs typeface="Open Sans" panose="020B0606030504020204" pitchFamily="34" charset="0"/>
                        </a:rPr>
                        <a:t>TGS.</a:t>
                      </a:r>
                      <a:endParaRPr lang="en-US" sz="1400" dirty="0">
                        <a:latin typeface="Montserrat Light" panose="00000400000000000000" pitchFamily="2" charset="0"/>
                      </a:endParaRPr>
                    </a:p>
                  </a:txBody>
                  <a:tcPr/>
                </a:tc>
                <a:extLst>
                  <a:ext uri="{0D108BD9-81ED-4DB2-BD59-A6C34878D82A}">
                    <a16:rowId xmlns:a16="http://schemas.microsoft.com/office/drawing/2014/main" val="3142798126"/>
                  </a:ext>
                </a:extLst>
              </a:tr>
            </a:tbl>
          </a:graphicData>
        </a:graphic>
      </p:graphicFrame>
    </p:spTree>
    <p:extLst>
      <p:ext uri="{BB962C8B-B14F-4D97-AF65-F5344CB8AC3E}">
        <p14:creationId xmlns:p14="http://schemas.microsoft.com/office/powerpoint/2010/main" val="258466966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84071"/>
      </a:dk2>
      <a:lt2>
        <a:srgbClr val="E7E6E6"/>
      </a:lt2>
      <a:accent1>
        <a:srgbClr val="184071"/>
      </a:accent1>
      <a:accent2>
        <a:srgbClr val="ED7D31"/>
      </a:accent2>
      <a:accent3>
        <a:srgbClr val="A5A5A5"/>
      </a:accent3>
      <a:accent4>
        <a:srgbClr val="3F3F3F"/>
      </a:accent4>
      <a:accent5>
        <a:srgbClr val="5B9BD5"/>
      </a:accent5>
      <a:accent6>
        <a:srgbClr val="70AD47"/>
      </a:accent6>
      <a:hlink>
        <a:srgbClr val="8496B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8441</TotalTime>
  <Words>3076</Words>
  <Application>Microsoft Office PowerPoint</Application>
  <PresentationFormat>Widescreen</PresentationFormat>
  <Paragraphs>466</Paragraphs>
  <Slides>43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Arial</vt:lpstr>
      <vt:lpstr>Calibri</vt:lpstr>
      <vt:lpstr>Calibri Light</vt:lpstr>
      <vt:lpstr>Century Gothic</vt:lpstr>
      <vt:lpstr>Montserrat</vt:lpstr>
      <vt:lpstr>Montserrat ExtraBold</vt:lpstr>
      <vt:lpstr>Montserrat Light</vt:lpstr>
      <vt:lpstr>Montserrat Medium</vt:lpstr>
      <vt:lpstr>Montserrat SemiBold</vt:lpstr>
      <vt:lpstr>Open Sans</vt:lpstr>
      <vt:lpstr>Raleway SemiBold</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365 Pro Plus</dc:creator>
  <cp:lastModifiedBy>Ishmael Momoh</cp:lastModifiedBy>
  <cp:revision>742</cp:revision>
  <dcterms:created xsi:type="dcterms:W3CDTF">2020-01-04T13:15:38Z</dcterms:created>
  <dcterms:modified xsi:type="dcterms:W3CDTF">2022-05-14T10:27:09Z</dcterms:modified>
</cp:coreProperties>
</file>